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73" r:id="rId2"/>
  </p:sldMasterIdLst>
  <p:notesMasterIdLst>
    <p:notesMasterId r:id="rId15"/>
  </p:notesMasterIdLst>
  <p:sldIdLst>
    <p:sldId id="358" r:id="rId3"/>
    <p:sldId id="342" r:id="rId4"/>
    <p:sldId id="352" r:id="rId5"/>
    <p:sldId id="349" r:id="rId6"/>
    <p:sldId id="348" r:id="rId7"/>
    <p:sldId id="353" r:id="rId8"/>
    <p:sldId id="354" r:id="rId9"/>
    <p:sldId id="355" r:id="rId10"/>
    <p:sldId id="356" r:id="rId11"/>
    <p:sldId id="351" r:id="rId12"/>
    <p:sldId id="357" r:id="rId13"/>
    <p:sldId id="35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10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54" y="-72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Iqtisodiy Ko`rsatgichlar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1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1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63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</c:dPt>
          <c:dPt>
            <c:idx val="3"/>
            <c:invertIfNegative val="0"/>
            <c:bubble3D val="0"/>
            <c:spPr>
              <a:solidFill>
                <a:srgbClr val="7030A0"/>
              </a:solidFill>
            </c:spPr>
          </c:dPt>
          <c:cat>
            <c:strRef>
              <c:f>Лист1!$A$2:$A$5</c:f>
              <c:strCache>
                <c:ptCount val="4"/>
                <c:pt idx="0">
                  <c:v>Sanoat</c:v>
                </c:pt>
                <c:pt idx="1">
                  <c:v>Qishloq xo`jaligi</c:v>
                </c:pt>
                <c:pt idx="2">
                  <c:v>Investitsiyalar</c:v>
                </c:pt>
                <c:pt idx="3">
                  <c:v>Xizmatlar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338.9</c:v>
                </c:pt>
                <c:pt idx="1">
                  <c:v>1222</c:v>
                </c:pt>
                <c:pt idx="2">
                  <c:v>213.5</c:v>
                </c:pt>
                <c:pt idx="3">
                  <c:v>180.5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67288064"/>
        <c:axId val="67302144"/>
      </c:barChart>
      <c:catAx>
        <c:axId val="67288064"/>
        <c:scaling>
          <c:orientation val="minMax"/>
        </c:scaling>
        <c:delete val="0"/>
        <c:axPos val="b"/>
        <c:majorTickMark val="none"/>
        <c:minorTickMark val="none"/>
        <c:tickLblPos val="nextTo"/>
        <c:crossAx val="67302144"/>
        <c:crosses val="autoZero"/>
        <c:auto val="1"/>
        <c:lblAlgn val="ctr"/>
        <c:lblOffset val="100"/>
        <c:noMultiLvlLbl val="0"/>
      </c:catAx>
      <c:valAx>
        <c:axId val="673021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72880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Boyovut tumanini Sirdaryo viloyatidagi ulushi</a:t>
            </a:r>
            <a:endParaRPr lang="ru-RU"/>
          </a:p>
        </c:rich>
      </c:tx>
      <c:layout/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766892224409451"/>
          <c:y val="0.16814984201834138"/>
          <c:w val="0.85670607775590546"/>
          <c:h val="0.41614330609354661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Boyovut t.</c:v>
                </c:pt>
              </c:strCache>
            </c:strRef>
          </c:tx>
          <c:invertIfNegative val="0"/>
          <c:cat>
            <c:strRef>
              <c:f>Лист1!$A$2:$A$12</c:f>
              <c:strCache>
                <c:ptCount val="11"/>
                <c:pt idx="0">
                  <c:v>Sanoat mahsuloti</c:v>
                </c:pt>
                <c:pt idx="1">
                  <c:v>Iste`mol tovarlari</c:v>
                </c:pt>
                <c:pt idx="2">
                  <c:v>investitsiyalar</c:v>
                </c:pt>
                <c:pt idx="3">
                  <c:v>qurulish ishlari</c:v>
                </c:pt>
                <c:pt idx="4">
                  <c:v>yuk aylanmasi</c:v>
                </c:pt>
                <c:pt idx="5">
                  <c:v>Yo`lovchi aylanmasi</c:v>
                </c:pt>
                <c:pt idx="6">
                  <c:v>chakana tovar aylanmasi</c:v>
                </c:pt>
                <c:pt idx="7">
                  <c:v>xizmatlar</c:v>
                </c:pt>
                <c:pt idx="8">
                  <c:v>tashqi savdo aylanmasi</c:v>
                </c:pt>
                <c:pt idx="9">
                  <c:v>export</c:v>
                </c:pt>
                <c:pt idx="10">
                  <c:v>import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4.3</c:v>
                </c:pt>
                <c:pt idx="1">
                  <c:v>6.7</c:v>
                </c:pt>
                <c:pt idx="2">
                  <c:v>3</c:v>
                </c:pt>
                <c:pt idx="3">
                  <c:v>5.2</c:v>
                </c:pt>
                <c:pt idx="4">
                  <c:v>10</c:v>
                </c:pt>
                <c:pt idx="5">
                  <c:v>10.8</c:v>
                </c:pt>
                <c:pt idx="6">
                  <c:v>4.0999999999999996</c:v>
                </c:pt>
                <c:pt idx="7">
                  <c:v>5.6</c:v>
                </c:pt>
                <c:pt idx="8">
                  <c:v>3.1</c:v>
                </c:pt>
                <c:pt idx="9">
                  <c:v>6.5</c:v>
                </c:pt>
                <c:pt idx="10">
                  <c:v>1.8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Sirdaryo v.</c:v>
                </c:pt>
              </c:strCache>
            </c:strRef>
          </c:tx>
          <c:invertIfNegative val="0"/>
          <c:cat>
            <c:strRef>
              <c:f>Лист1!$A$2:$A$12</c:f>
              <c:strCache>
                <c:ptCount val="11"/>
                <c:pt idx="0">
                  <c:v>Sanoat mahsuloti</c:v>
                </c:pt>
                <c:pt idx="1">
                  <c:v>Iste`mol tovarlari</c:v>
                </c:pt>
                <c:pt idx="2">
                  <c:v>investitsiyalar</c:v>
                </c:pt>
                <c:pt idx="3">
                  <c:v>qurulish ishlari</c:v>
                </c:pt>
                <c:pt idx="4">
                  <c:v>yuk aylanmasi</c:v>
                </c:pt>
                <c:pt idx="5">
                  <c:v>Yo`lovchi aylanmasi</c:v>
                </c:pt>
                <c:pt idx="6">
                  <c:v>chakana tovar aylanmasi</c:v>
                </c:pt>
                <c:pt idx="7">
                  <c:v>xizmatlar</c:v>
                </c:pt>
                <c:pt idx="8">
                  <c:v>tashqi savdo aylanmasi</c:v>
                </c:pt>
                <c:pt idx="9">
                  <c:v>export</c:v>
                </c:pt>
                <c:pt idx="10">
                  <c:v>import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95.7</c:v>
                </c:pt>
                <c:pt idx="1">
                  <c:v>93.3</c:v>
                </c:pt>
                <c:pt idx="2">
                  <c:v>97</c:v>
                </c:pt>
                <c:pt idx="3">
                  <c:v>94.8</c:v>
                </c:pt>
                <c:pt idx="4">
                  <c:v>90</c:v>
                </c:pt>
                <c:pt idx="5">
                  <c:v>89.2</c:v>
                </c:pt>
                <c:pt idx="6">
                  <c:v>95.9</c:v>
                </c:pt>
                <c:pt idx="7">
                  <c:v>94.4</c:v>
                </c:pt>
                <c:pt idx="8">
                  <c:v>96.9</c:v>
                </c:pt>
                <c:pt idx="9">
                  <c:v>93.5</c:v>
                </c:pt>
                <c:pt idx="10">
                  <c:v>98.2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68717568"/>
        <c:axId val="68719360"/>
        <c:axId val="134724224"/>
      </c:bar3DChart>
      <c:catAx>
        <c:axId val="68717568"/>
        <c:scaling>
          <c:orientation val="minMax"/>
        </c:scaling>
        <c:delete val="0"/>
        <c:axPos val="b"/>
        <c:majorTickMark val="none"/>
        <c:minorTickMark val="none"/>
        <c:tickLblPos val="nextTo"/>
        <c:crossAx val="68719360"/>
        <c:crosses val="autoZero"/>
        <c:auto val="1"/>
        <c:lblAlgn val="ctr"/>
        <c:lblOffset val="100"/>
        <c:noMultiLvlLbl val="0"/>
      </c:catAx>
      <c:valAx>
        <c:axId val="687193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8717568"/>
        <c:crosses val="autoZero"/>
        <c:crossBetween val="between"/>
      </c:valAx>
      <c:serAx>
        <c:axId val="134724224"/>
        <c:scaling>
          <c:orientation val="minMax"/>
        </c:scaling>
        <c:delete val="1"/>
        <c:axPos val="b"/>
        <c:majorTickMark val="none"/>
        <c:minorTickMark val="none"/>
        <c:tickLblPos val="nextTo"/>
        <c:crossAx val="68719360"/>
        <c:crosses val="autoZero"/>
      </c:ser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600" dirty="0" err="1"/>
              <a:t>Qishloq</a:t>
            </a:r>
            <a:r>
              <a:rPr lang="en-US" sz="1600" dirty="0"/>
              <a:t> </a:t>
            </a:r>
            <a:r>
              <a:rPr lang="en-US" sz="1600" dirty="0" err="1"/>
              <a:t>xo`jaligi</a:t>
            </a:r>
            <a:endParaRPr lang="en-US" sz="1600" dirty="0"/>
          </a:p>
        </c:rich>
      </c:tx>
      <c:layout>
        <c:manualLayout>
          <c:xMode val="edge"/>
          <c:yMode val="edge"/>
          <c:x val="0.29614837598425198"/>
          <c:y val="1.5994670122522953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9673718262948968E-2"/>
          <c:y val="0.1537452372510458"/>
          <c:w val="0.81521777970253761"/>
          <c:h val="0.463674697243136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Qishloq xo`jaligi</c:v>
                </c:pt>
              </c:strCache>
            </c:strRef>
          </c:tx>
          <c:explosion val="26"/>
          <c:dPt>
            <c:idx val="0"/>
            <c:bubble3D val="0"/>
            <c:spPr>
              <a:solidFill>
                <a:srgbClr val="00B050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Pt>
            <c:idx val="2"/>
            <c:bubble3D val="0"/>
            <c:spPr>
              <a:solidFill>
                <a:srgbClr val="FF0000"/>
              </a:solidFill>
            </c:spPr>
          </c:dPt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Dexqon xo`jaligi</c:v>
                </c:pt>
                <c:pt idx="1">
                  <c:v>Fermer xo`jaligi</c:v>
                </c:pt>
                <c:pt idx="2">
                  <c:v>Qishloq X.da faoliyat yurituvchi tashkilotlar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0.00%">
                  <c:v>63.1</c:v>
                </c:pt>
                <c:pt idx="1">
                  <c:v>33.5</c:v>
                </c:pt>
                <c:pt idx="2">
                  <c:v>3.4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0.13015044722493307"/>
          <c:y val="0.65137863613927083"/>
          <c:w val="0.84516824796193757"/>
          <c:h val="0.3486212658335329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400" dirty="0" err="1"/>
              <a:t>Qishloq</a:t>
            </a:r>
            <a:r>
              <a:rPr lang="en-US" sz="1400" dirty="0"/>
              <a:t> </a:t>
            </a:r>
            <a:r>
              <a:rPr lang="en-US" sz="1400" dirty="0" err="1" smtClean="0"/>
              <a:t>xo`jaligi</a:t>
            </a:r>
            <a:r>
              <a:rPr lang="en-US" sz="1400" dirty="0" smtClean="0"/>
              <a:t> </a:t>
            </a:r>
            <a:r>
              <a:rPr lang="en-US" sz="1400" dirty="0" err="1"/>
              <a:t>mahsulotlarini</a:t>
            </a:r>
            <a:r>
              <a:rPr lang="en-US" sz="1400" dirty="0"/>
              <a:t> </a:t>
            </a:r>
            <a:r>
              <a:rPr lang="en-US" sz="1400" dirty="0" err="1"/>
              <a:t>ishlab</a:t>
            </a:r>
            <a:r>
              <a:rPr lang="en-US" sz="1400" dirty="0"/>
              <a:t> </a:t>
            </a:r>
            <a:r>
              <a:rPr lang="en-US" sz="1400" dirty="0" err="1"/>
              <a:t>chiqarish</a:t>
            </a:r>
            <a:r>
              <a:rPr lang="en-US" sz="1400" dirty="0"/>
              <a:t> </a:t>
            </a:r>
            <a:r>
              <a:rPr lang="en-US" sz="1400" dirty="0" err="1"/>
              <a:t>hajmi</a:t>
            </a:r>
            <a:endParaRPr lang="en-US" sz="14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9.6986338246180762E-2"/>
          <c:y val="0.18448318407852471"/>
          <c:w val="0.87408532513317494"/>
          <c:h val="0.476322237004094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Qishloq Xo`jaligi mahsulotlarini ishlab chiqarish hajmi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00B0F0"/>
              </a:solidFill>
            </c:spPr>
          </c:dPt>
          <c:dPt>
            <c:idx val="2"/>
            <c:invertIfNegative val="0"/>
            <c:bubble3D val="0"/>
            <c:spPr>
              <a:solidFill>
                <a:srgbClr val="7030A0"/>
              </a:solidFill>
            </c:spPr>
          </c:dPt>
          <c:cat>
            <c:strRef>
              <c:f>Лист1!$A$2:$A$5</c:f>
              <c:strCache>
                <c:ptCount val="4"/>
                <c:pt idx="0">
                  <c:v>Dexqonchilik</c:v>
                </c:pt>
                <c:pt idx="1">
                  <c:v>Chorvachilik</c:v>
                </c:pt>
                <c:pt idx="2">
                  <c:v>O`rmon xo`jaligi</c:v>
                </c:pt>
                <c:pt idx="3">
                  <c:v>Baliq xo`jaligi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629.1</c:v>
                </c:pt>
                <c:pt idx="1">
                  <c:v>528.4</c:v>
                </c:pt>
                <c:pt idx="2">
                  <c:v>47.3</c:v>
                </c:pt>
                <c:pt idx="3">
                  <c:v>7.3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68754048"/>
        <c:axId val="68759936"/>
      </c:barChart>
      <c:catAx>
        <c:axId val="68754048"/>
        <c:scaling>
          <c:orientation val="minMax"/>
        </c:scaling>
        <c:delete val="0"/>
        <c:axPos val="b"/>
        <c:majorTickMark val="none"/>
        <c:minorTickMark val="none"/>
        <c:tickLblPos val="nextTo"/>
        <c:crossAx val="68759936"/>
        <c:crosses val="autoZero"/>
        <c:auto val="1"/>
        <c:lblAlgn val="ctr"/>
        <c:lblOffset val="100"/>
        <c:noMultiLvlLbl val="0"/>
      </c:catAx>
      <c:valAx>
        <c:axId val="687599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87540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Xizmatlar xajmi</c:v>
                </c:pt>
              </c:strCache>
            </c:strRef>
          </c:tx>
          <c:invertIfNegative val="0"/>
          <c:cat>
            <c:strRef>
              <c:f>Лист1!$A$2:$A$14</c:f>
              <c:strCache>
                <c:ptCount val="13"/>
                <c:pt idx="0">
                  <c:v>Moliyaviy xizmatlatlar</c:v>
                </c:pt>
                <c:pt idx="1">
                  <c:v>Savdo xizmatlari</c:v>
                </c:pt>
                <c:pt idx="2">
                  <c:v>transport xizmatlari</c:v>
                </c:pt>
                <c:pt idx="3">
                  <c:v>Aloqa va axborotlashtirish xizmatlari</c:v>
                </c:pt>
                <c:pt idx="4">
                  <c:v>Shaxsiy xizmatlar</c:v>
                </c:pt>
                <c:pt idx="5">
                  <c:v>Kompyuter tamirlar bo`yicha xizmatlar</c:v>
                </c:pt>
                <c:pt idx="6">
                  <c:v>Ijara xizmatlar</c:v>
                </c:pt>
                <c:pt idx="7">
                  <c:v>Yashash va ovqatlanish xizmatlar</c:v>
                </c:pt>
                <c:pt idx="8">
                  <c:v>Ko`chmas mulk bilan bog`liq xizmatlar</c:v>
                </c:pt>
                <c:pt idx="9">
                  <c:v>Ta`lim sohasidagi xizmatlar</c:v>
                </c:pt>
                <c:pt idx="10">
                  <c:v>Sog`liqni saqlash sohasidagi xizmatlar</c:v>
                </c:pt>
                <c:pt idx="11">
                  <c:v>Me`morchilik va tahlil sohasidagi xizmatlar</c:v>
                </c:pt>
                <c:pt idx="12">
                  <c:v>Bosha xizmatlar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66</c:v>
                </c:pt>
                <c:pt idx="1">
                  <c:v>55.2</c:v>
                </c:pt>
                <c:pt idx="2">
                  <c:v>17.2</c:v>
                </c:pt>
                <c:pt idx="3">
                  <c:v>14.6</c:v>
                </c:pt>
                <c:pt idx="4">
                  <c:v>8.4</c:v>
                </c:pt>
                <c:pt idx="5">
                  <c:v>7.1</c:v>
                </c:pt>
                <c:pt idx="6">
                  <c:v>3.8</c:v>
                </c:pt>
                <c:pt idx="7">
                  <c:v>3.2</c:v>
                </c:pt>
                <c:pt idx="8">
                  <c:v>1</c:v>
                </c:pt>
                <c:pt idx="9">
                  <c:v>0.8</c:v>
                </c:pt>
                <c:pt idx="10">
                  <c:v>0.4</c:v>
                </c:pt>
                <c:pt idx="11">
                  <c:v>0.1</c:v>
                </c:pt>
                <c:pt idx="12">
                  <c:v>2.7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68863488"/>
        <c:axId val="68865024"/>
        <c:axId val="0"/>
      </c:bar3DChart>
      <c:catAx>
        <c:axId val="68863488"/>
        <c:scaling>
          <c:orientation val="minMax"/>
        </c:scaling>
        <c:delete val="0"/>
        <c:axPos val="l"/>
        <c:majorTickMark val="none"/>
        <c:minorTickMark val="none"/>
        <c:tickLblPos val="nextTo"/>
        <c:crossAx val="68865024"/>
        <c:crosses val="autoZero"/>
        <c:auto val="1"/>
        <c:lblAlgn val="ctr"/>
        <c:lblOffset val="100"/>
        <c:noMultiLvlLbl val="0"/>
      </c:catAx>
      <c:valAx>
        <c:axId val="688650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886348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600" dirty="0" err="1"/>
              <a:t>Asosiy</a:t>
            </a:r>
            <a:r>
              <a:rPr lang="en-US" sz="1600" dirty="0"/>
              <a:t> </a:t>
            </a:r>
            <a:r>
              <a:rPr lang="en-US" sz="1600" dirty="0" err="1"/>
              <a:t>kapitalga</a:t>
            </a:r>
            <a:r>
              <a:rPr lang="en-US" sz="1600" dirty="0"/>
              <a:t> </a:t>
            </a:r>
            <a:r>
              <a:rPr lang="en-US" sz="1600" dirty="0" err="1"/>
              <a:t>investitsiyalarning</a:t>
            </a:r>
            <a:r>
              <a:rPr lang="en-US" sz="1600" dirty="0"/>
              <a:t> </a:t>
            </a:r>
            <a:endParaRPr lang="en-US" sz="1600" dirty="0" smtClean="0"/>
          </a:p>
          <a:p>
            <a:pPr>
              <a:defRPr/>
            </a:pPr>
            <a:r>
              <a:rPr lang="en-US" sz="1600" dirty="0" err="1" smtClean="0"/>
              <a:t>moliyalashtirish</a:t>
            </a:r>
            <a:r>
              <a:rPr lang="en-US" sz="1600" dirty="0" smtClean="0"/>
              <a:t> </a:t>
            </a:r>
            <a:r>
              <a:rPr lang="en-US" sz="1600" dirty="0" err="1"/>
              <a:t>manbalari</a:t>
            </a:r>
            <a:endParaRPr lang="en-US" sz="1600" dirty="0"/>
          </a:p>
        </c:rich>
      </c:tx>
      <c:layout>
        <c:manualLayout>
          <c:xMode val="edge"/>
          <c:yMode val="edge"/>
          <c:x val="0.19132971886956907"/>
          <c:y val="0.11036258196772483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411236353429554"/>
          <c:y val="7.7471337832480336E-2"/>
          <c:w val="0.53138275398502022"/>
          <c:h val="0.7150192937348758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Asosiy kapitalga investitsiyalarning moliya lashtirish manbalari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3"/>
            <c:bubble3D val="0"/>
            <c:spPr>
              <a:solidFill>
                <a:srgbClr val="92D050"/>
              </a:solidFill>
            </c:spPr>
          </c:dPt>
          <c:dPt>
            <c:idx val="4"/>
            <c:bubble3D val="0"/>
            <c:spPr>
              <a:solidFill>
                <a:srgbClr val="00B050"/>
              </a:solidFill>
            </c:spPr>
          </c:dPt>
          <c:dLbls>
            <c:dLbl>
              <c:idx val="3"/>
              <c:layout>
                <c:manualLayout>
                  <c:x val="8.3310853732401643E-2"/>
                  <c:y val="1.210136228700634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Tijorat bank kreditlari</c:v>
                </c:pt>
                <c:pt idx="1">
                  <c:v>Chet el investitsiyalari</c:v>
                </c:pt>
                <c:pt idx="2">
                  <c:v>Byudjet mablag`lari</c:v>
                </c:pt>
                <c:pt idx="3">
                  <c:v>Korxona o`z mablag`lari</c:v>
                </c:pt>
                <c:pt idx="4">
                  <c:v>Boshqa mablag`lar</c:v>
                </c:pt>
              </c:strCache>
            </c:strRef>
          </c:cat>
          <c:val>
            <c:numRef>
              <c:f>Лист1!$B$2:$B$6</c:f>
              <c:numCache>
                <c:formatCode>0.00%</c:formatCode>
                <c:ptCount val="5"/>
                <c:pt idx="0">
                  <c:v>0.39900000000000002</c:v>
                </c:pt>
                <c:pt idx="1">
                  <c:v>0.20200000000000001</c:v>
                </c:pt>
                <c:pt idx="2">
                  <c:v>0.161</c:v>
                </c:pt>
                <c:pt idx="3">
                  <c:v>9.6000000000000002E-2</c:v>
                </c:pt>
                <c:pt idx="4">
                  <c:v>0.14199999999999999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11969818735134657"/>
          <c:y val="0.61116614498446464"/>
          <c:w val="0.68324430131036618"/>
          <c:h val="0.3784800456760428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600" dirty="0" err="1"/>
              <a:t>Boyovut</a:t>
            </a:r>
            <a:r>
              <a:rPr lang="en-US" sz="1600" dirty="0"/>
              <a:t> </a:t>
            </a:r>
            <a:r>
              <a:rPr lang="en-US" sz="1600" dirty="0" err="1"/>
              <a:t>tumanida</a:t>
            </a:r>
            <a:r>
              <a:rPr lang="en-US" sz="1600" dirty="0"/>
              <a:t> </a:t>
            </a:r>
            <a:r>
              <a:rPr lang="en-US" sz="1600" dirty="0" err="1"/>
              <a:t>faoliyat</a:t>
            </a:r>
            <a:r>
              <a:rPr lang="en-US" sz="1600" dirty="0"/>
              <a:t> </a:t>
            </a:r>
            <a:r>
              <a:rPr lang="en-US" sz="1600" dirty="0" err="1"/>
              <a:t>yuritib</a:t>
            </a:r>
            <a:r>
              <a:rPr lang="en-US" sz="1600" dirty="0"/>
              <a:t> </a:t>
            </a:r>
            <a:endParaRPr lang="en-US" sz="1600" dirty="0" smtClean="0"/>
          </a:p>
          <a:p>
            <a:pPr>
              <a:defRPr/>
            </a:pPr>
            <a:r>
              <a:rPr lang="en-US" sz="1600" dirty="0" err="1" smtClean="0"/>
              <a:t>kelayotgan</a:t>
            </a:r>
            <a:r>
              <a:rPr lang="en-US" sz="1600" dirty="0" smtClean="0"/>
              <a:t> </a:t>
            </a:r>
            <a:r>
              <a:rPr lang="en-US" sz="1600" dirty="0" err="1"/>
              <a:t>korxonalar</a:t>
            </a:r>
            <a:r>
              <a:rPr lang="en-US" sz="1600" dirty="0"/>
              <a:t> </a:t>
            </a:r>
            <a:r>
              <a:rPr lang="en-US" sz="1600" dirty="0" err="1" smtClean="0"/>
              <a:t>tasnifi</a:t>
            </a:r>
            <a:r>
              <a:rPr lang="en-US" sz="1600" dirty="0" smtClean="0"/>
              <a:t> (</a:t>
            </a:r>
            <a:r>
              <a:rPr lang="en-US" sz="1600" dirty="0" err="1" smtClean="0"/>
              <a:t>dona</a:t>
            </a:r>
            <a:r>
              <a:rPr lang="en-US" sz="1600" dirty="0" smtClean="0"/>
              <a:t>)</a:t>
            </a:r>
            <a:endParaRPr lang="en-US" sz="1600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Boyovut tumanida faoliyat yuritib kelayotgan korxonalar tasnifi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Qishloq, o`rmon va baliq xo`jaligi</c:v>
                </c:pt>
                <c:pt idx="1">
                  <c:v>Sanoat</c:v>
                </c:pt>
                <c:pt idx="2">
                  <c:v>Qurulish</c:v>
                </c:pt>
                <c:pt idx="3">
                  <c:v>Tashish va saqlash</c:v>
                </c:pt>
                <c:pt idx="4">
                  <c:v>Yashash va ovqatlanish bo`yicha</c:v>
                </c:pt>
                <c:pt idx="5">
                  <c:v>Axborot va aloqa</c:v>
                </c:pt>
                <c:pt idx="6">
                  <c:v>Sog`liqni saqlash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168</c:v>
                </c:pt>
                <c:pt idx="1">
                  <c:v>158</c:v>
                </c:pt>
                <c:pt idx="2">
                  <c:v>92</c:v>
                </c:pt>
                <c:pt idx="3">
                  <c:v>45</c:v>
                </c:pt>
                <c:pt idx="4">
                  <c:v>60</c:v>
                </c:pt>
                <c:pt idx="5">
                  <c:v>14</c:v>
                </c:pt>
                <c:pt idx="6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83635584"/>
        <c:axId val="83895424"/>
        <c:axId val="0"/>
      </c:bar3DChart>
      <c:catAx>
        <c:axId val="83635584"/>
        <c:scaling>
          <c:orientation val="minMax"/>
        </c:scaling>
        <c:delete val="0"/>
        <c:axPos val="l"/>
        <c:majorTickMark val="none"/>
        <c:minorTickMark val="none"/>
        <c:tickLblPos val="nextTo"/>
        <c:crossAx val="83895424"/>
        <c:crosses val="autoZero"/>
        <c:auto val="1"/>
        <c:lblAlgn val="ctr"/>
        <c:lblOffset val="100"/>
        <c:noMultiLvlLbl val="0"/>
      </c:catAx>
      <c:valAx>
        <c:axId val="838954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36355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Boyovut tumani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strRef>
              <c:f>Лист1!$A$2</c:f>
              <c:strCache>
                <c:ptCount val="1"/>
                <c:pt idx="0">
                  <c:v>Xorijiy investitsilar kiritilgan korxonalar soni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Sirdaryo viloyati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Лист1!$A$2</c:f>
              <c:strCache>
                <c:ptCount val="1"/>
                <c:pt idx="0">
                  <c:v>Xorijiy investitsilar kiritilgan korxonalar soni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194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83913728"/>
        <c:axId val="83694336"/>
        <c:axId val="82074240"/>
      </c:bar3DChart>
      <c:catAx>
        <c:axId val="83913728"/>
        <c:scaling>
          <c:orientation val="minMax"/>
        </c:scaling>
        <c:delete val="0"/>
        <c:axPos val="b"/>
        <c:majorTickMark val="none"/>
        <c:minorTickMark val="none"/>
        <c:tickLblPos val="nextTo"/>
        <c:crossAx val="83694336"/>
        <c:crosses val="autoZero"/>
        <c:auto val="1"/>
        <c:lblAlgn val="ctr"/>
        <c:lblOffset val="100"/>
        <c:noMultiLvlLbl val="0"/>
      </c:catAx>
      <c:valAx>
        <c:axId val="836943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3913728"/>
        <c:crosses val="autoZero"/>
        <c:crossBetween val="between"/>
      </c:valAx>
      <c:serAx>
        <c:axId val="82074240"/>
        <c:scaling>
          <c:orientation val="minMax"/>
        </c:scaling>
        <c:delete val="1"/>
        <c:axPos val="b"/>
        <c:majorTickMark val="out"/>
        <c:minorTickMark val="none"/>
        <c:tickLblPos val="nextTo"/>
        <c:crossAx val="83694336"/>
        <c:crosses val="autoZero"/>
      </c:ser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err="1" smtClean="0"/>
              <a:t>Migratsiya</a:t>
            </a:r>
            <a:r>
              <a:rPr lang="en-US" dirty="0" smtClean="0"/>
              <a:t> </a:t>
            </a:r>
            <a:r>
              <a:rPr lang="en-US" dirty="0" err="1" smtClean="0"/>
              <a:t>tahlili</a:t>
            </a:r>
            <a:endParaRPr lang="ru-RU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kelganlar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833</c:v>
                </c:pt>
                <c:pt idx="1">
                  <c:v>1217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ketganlar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493</c:v>
                </c:pt>
                <c:pt idx="1">
                  <c:v>586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93144960"/>
        <c:axId val="93146496"/>
        <c:axId val="0"/>
      </c:bar3DChart>
      <c:catAx>
        <c:axId val="93144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93146496"/>
        <c:crosses val="autoZero"/>
        <c:auto val="1"/>
        <c:lblAlgn val="ctr"/>
        <c:lblOffset val="100"/>
        <c:noMultiLvlLbl val="0"/>
      </c:catAx>
      <c:valAx>
        <c:axId val="931464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3144960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xmlns="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2" y="339510"/>
            <a:ext cx="11573196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2" y="332482"/>
            <a:ext cx="11573196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2" y="123478"/>
            <a:ext cx="11573196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2" y="1131592"/>
            <a:ext cx="3560766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4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9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5644E8BB-F13A-4AE0-889E-633DE4143787}"/>
              </a:ext>
            </a:extLst>
          </p:cNvPr>
          <p:cNvSpPr txBox="1"/>
          <p:nvPr userDrawn="1"/>
        </p:nvSpPr>
        <p:spPr>
          <a:xfrm>
            <a:off x="711703" y="1637215"/>
            <a:ext cx="223224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2CE2B8B-ED32-491A-95B2-D28904BC432C}"/>
              </a:ext>
            </a:extLst>
          </p:cNvPr>
          <p:cNvSpPr txBox="1"/>
          <p:nvPr userDrawn="1"/>
        </p:nvSpPr>
        <p:spPr>
          <a:xfrm>
            <a:off x="711703" y="2127464"/>
            <a:ext cx="2232249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962A52DF-2523-4479-BFA3-B5ACE9887E1C}"/>
              </a:ext>
            </a:extLst>
          </p:cNvPr>
          <p:cNvSpPr txBox="1"/>
          <p:nvPr userDrawn="1"/>
        </p:nvSpPr>
        <p:spPr>
          <a:xfrm>
            <a:off x="721228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BAAC314F-E96A-4408-95DE-A70E9ED054AF}"/>
              </a:ext>
            </a:extLst>
          </p:cNvPr>
          <p:cNvSpPr txBox="1"/>
          <p:nvPr userDrawn="1"/>
        </p:nvSpPr>
        <p:spPr>
          <a:xfrm>
            <a:off x="721229" y="4450325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189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rrow: Chevron 4">
            <a:extLst>
              <a:ext uri="{FF2B5EF4-FFF2-40B4-BE49-F238E27FC236}">
                <a16:creationId xmlns:a16="http://schemas.microsoft.com/office/drawing/2014/main" xmlns="" id="{F91D817D-42AC-406F-8992-462616433CC0}"/>
              </a:ext>
            </a:extLst>
          </p:cNvPr>
          <p:cNvSpPr/>
          <p:nvPr userDrawn="1"/>
        </p:nvSpPr>
        <p:spPr>
          <a:xfrm flipH="1">
            <a:off x="706745" y="1827783"/>
            <a:ext cx="2156580" cy="2692456"/>
          </a:xfrm>
          <a:prstGeom prst="chevron">
            <a:avLst>
              <a:gd name="adj" fmla="val 23333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Arrow: Chevron 5">
            <a:extLst>
              <a:ext uri="{FF2B5EF4-FFF2-40B4-BE49-F238E27FC236}">
                <a16:creationId xmlns:a16="http://schemas.microsoft.com/office/drawing/2014/main" xmlns="" id="{B25403C2-8B82-4969-AE72-6E497CE5EEEF}"/>
              </a:ext>
            </a:extLst>
          </p:cNvPr>
          <p:cNvSpPr/>
          <p:nvPr userDrawn="1"/>
        </p:nvSpPr>
        <p:spPr>
          <a:xfrm flipH="1">
            <a:off x="3455827" y="1827783"/>
            <a:ext cx="2156580" cy="2692456"/>
          </a:xfrm>
          <a:prstGeom prst="chevron">
            <a:avLst>
              <a:gd name="adj" fmla="val 23333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Arrow: Chevron 6">
            <a:extLst>
              <a:ext uri="{FF2B5EF4-FFF2-40B4-BE49-F238E27FC236}">
                <a16:creationId xmlns:a16="http://schemas.microsoft.com/office/drawing/2014/main" xmlns="" id="{D3AC05D6-8180-4CE8-A0E8-F9872B179B12}"/>
              </a:ext>
            </a:extLst>
          </p:cNvPr>
          <p:cNvSpPr/>
          <p:nvPr userDrawn="1"/>
        </p:nvSpPr>
        <p:spPr>
          <a:xfrm flipH="1">
            <a:off x="6204910" y="1827783"/>
            <a:ext cx="2156580" cy="2692456"/>
          </a:xfrm>
          <a:prstGeom prst="chevron">
            <a:avLst>
              <a:gd name="adj" fmla="val 23333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Arrow: Chevron 7">
            <a:extLst>
              <a:ext uri="{FF2B5EF4-FFF2-40B4-BE49-F238E27FC236}">
                <a16:creationId xmlns:a16="http://schemas.microsoft.com/office/drawing/2014/main" xmlns="" id="{F62E6301-BF9F-403B-8314-60195D054878}"/>
              </a:ext>
            </a:extLst>
          </p:cNvPr>
          <p:cNvSpPr/>
          <p:nvPr userDrawn="1"/>
        </p:nvSpPr>
        <p:spPr>
          <a:xfrm flipH="1">
            <a:off x="8953993" y="1827783"/>
            <a:ext cx="2156580" cy="2692456"/>
          </a:xfrm>
          <a:prstGeom prst="chevron">
            <a:avLst>
              <a:gd name="adj" fmla="val 23333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xmlns="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2" y="339510"/>
            <a:ext cx="11573196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6C10C1C-79E5-4295-B426-8F2C929EE511}"/>
              </a:ext>
            </a:extLst>
          </p:cNvPr>
          <p:cNvSpPr/>
          <p:nvPr userDrawn="1"/>
        </p:nvSpPr>
        <p:spPr>
          <a:xfrm>
            <a:off x="0" y="2456886"/>
            <a:ext cx="12192000" cy="14342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489F4AA7-ECDF-4958-8870-F7868FC79F32}"/>
              </a:ext>
            </a:extLst>
          </p:cNvPr>
          <p:cNvGrpSpPr/>
          <p:nvPr userDrawn="1"/>
        </p:nvGrpSpPr>
        <p:grpSpPr>
          <a:xfrm>
            <a:off x="1215507" y="1827783"/>
            <a:ext cx="2164228" cy="2692456"/>
            <a:chOff x="3487166" y="1850315"/>
            <a:chExt cx="1781307" cy="2216076"/>
          </a:xfrm>
        </p:grpSpPr>
        <p:sp>
          <p:nvSpPr>
            <p:cNvPr id="14" name="Arrow: Chevron 13">
              <a:extLst>
                <a:ext uri="{FF2B5EF4-FFF2-40B4-BE49-F238E27FC236}">
                  <a16:creationId xmlns:a16="http://schemas.microsoft.com/office/drawing/2014/main" xmlns="" id="{C9960CBA-7FBA-4310-95D8-EBCE652C09AE}"/>
                </a:ext>
              </a:extLst>
            </p:cNvPr>
            <p:cNvSpPr/>
            <p:nvPr/>
          </p:nvSpPr>
          <p:spPr>
            <a:xfrm>
              <a:off x="3487166" y="1850315"/>
              <a:ext cx="1775013" cy="2216076"/>
            </a:xfrm>
            <a:prstGeom prst="chevron">
              <a:avLst>
                <a:gd name="adj" fmla="val 23333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Parallelogram 14">
              <a:extLst>
                <a:ext uri="{FF2B5EF4-FFF2-40B4-BE49-F238E27FC236}">
                  <a16:creationId xmlns:a16="http://schemas.microsoft.com/office/drawing/2014/main" xmlns="" id="{4EFA4637-95F3-4F02-AF64-2DCDD3E2DE57}"/>
                </a:ext>
              </a:extLst>
            </p:cNvPr>
            <p:cNvSpPr/>
            <p:nvPr/>
          </p:nvSpPr>
          <p:spPr>
            <a:xfrm flipH="1">
              <a:off x="3493461" y="1850315"/>
              <a:ext cx="1775012" cy="1123794"/>
            </a:xfrm>
            <a:prstGeom prst="parallelogram">
              <a:avLst>
                <a:gd name="adj" fmla="val 3722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314EFE26-466B-4A45-9AD1-3BFD06B10144}"/>
              </a:ext>
            </a:extLst>
          </p:cNvPr>
          <p:cNvGrpSpPr/>
          <p:nvPr userDrawn="1"/>
        </p:nvGrpSpPr>
        <p:grpSpPr>
          <a:xfrm>
            <a:off x="3967140" y="1827783"/>
            <a:ext cx="2161678" cy="2692456"/>
            <a:chOff x="5417867" y="1850315"/>
            <a:chExt cx="1779209" cy="2216076"/>
          </a:xfrm>
        </p:grpSpPr>
        <p:sp>
          <p:nvSpPr>
            <p:cNvPr id="17" name="Arrow: Chevron 16">
              <a:extLst>
                <a:ext uri="{FF2B5EF4-FFF2-40B4-BE49-F238E27FC236}">
                  <a16:creationId xmlns:a16="http://schemas.microsoft.com/office/drawing/2014/main" xmlns="" id="{39781837-3ED6-4351-99BA-9A1DAFE710E5}"/>
                </a:ext>
              </a:extLst>
            </p:cNvPr>
            <p:cNvSpPr/>
            <p:nvPr/>
          </p:nvSpPr>
          <p:spPr>
            <a:xfrm>
              <a:off x="5417867" y="1850315"/>
              <a:ext cx="1775013" cy="2216076"/>
            </a:xfrm>
            <a:prstGeom prst="chevron">
              <a:avLst>
                <a:gd name="adj" fmla="val 2333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" name="Parallelogram 17">
              <a:extLst>
                <a:ext uri="{FF2B5EF4-FFF2-40B4-BE49-F238E27FC236}">
                  <a16:creationId xmlns:a16="http://schemas.microsoft.com/office/drawing/2014/main" xmlns="" id="{C49DE6DC-76E9-4C44-B94C-B17CDDD4873D}"/>
                </a:ext>
              </a:extLst>
            </p:cNvPr>
            <p:cNvSpPr/>
            <p:nvPr/>
          </p:nvSpPr>
          <p:spPr>
            <a:xfrm flipH="1">
              <a:off x="5422064" y="1850315"/>
              <a:ext cx="1775012" cy="1123794"/>
            </a:xfrm>
            <a:prstGeom prst="parallelogram">
              <a:avLst>
                <a:gd name="adj" fmla="val 37228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5AED15D2-D741-4DDB-BFB5-D04808F7CC74}"/>
              </a:ext>
            </a:extLst>
          </p:cNvPr>
          <p:cNvGrpSpPr/>
          <p:nvPr userDrawn="1"/>
        </p:nvGrpSpPr>
        <p:grpSpPr>
          <a:xfrm>
            <a:off x="6716224" y="1827783"/>
            <a:ext cx="2159129" cy="2692456"/>
            <a:chOff x="7348568" y="1850315"/>
            <a:chExt cx="1777111" cy="2216076"/>
          </a:xfrm>
        </p:grpSpPr>
        <p:sp>
          <p:nvSpPr>
            <p:cNvPr id="20" name="Arrow: Chevron 19">
              <a:extLst>
                <a:ext uri="{FF2B5EF4-FFF2-40B4-BE49-F238E27FC236}">
                  <a16:creationId xmlns:a16="http://schemas.microsoft.com/office/drawing/2014/main" xmlns="" id="{ED50CA78-1F5E-4AD7-B4B4-90B2A0BC0AB5}"/>
                </a:ext>
              </a:extLst>
            </p:cNvPr>
            <p:cNvSpPr/>
            <p:nvPr/>
          </p:nvSpPr>
          <p:spPr>
            <a:xfrm>
              <a:off x="7348568" y="1850315"/>
              <a:ext cx="1775013" cy="2216076"/>
            </a:xfrm>
            <a:prstGeom prst="chevron">
              <a:avLst>
                <a:gd name="adj" fmla="val 2333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1" name="Parallelogram 20">
              <a:extLst>
                <a:ext uri="{FF2B5EF4-FFF2-40B4-BE49-F238E27FC236}">
                  <a16:creationId xmlns:a16="http://schemas.microsoft.com/office/drawing/2014/main" xmlns="" id="{62FEE9DF-D5EF-4A52-9FCE-9947107046DE}"/>
                </a:ext>
              </a:extLst>
            </p:cNvPr>
            <p:cNvSpPr/>
            <p:nvPr/>
          </p:nvSpPr>
          <p:spPr>
            <a:xfrm flipH="1">
              <a:off x="7350667" y="1850315"/>
              <a:ext cx="1775012" cy="1123794"/>
            </a:xfrm>
            <a:prstGeom prst="parallelogram">
              <a:avLst>
                <a:gd name="adj" fmla="val 37228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375B5629-C87D-454E-8AD6-034D2D75D9F0}"/>
              </a:ext>
            </a:extLst>
          </p:cNvPr>
          <p:cNvGrpSpPr/>
          <p:nvPr userDrawn="1"/>
        </p:nvGrpSpPr>
        <p:grpSpPr>
          <a:xfrm>
            <a:off x="9462755" y="1827783"/>
            <a:ext cx="2156580" cy="2692456"/>
            <a:chOff x="9279270" y="1850315"/>
            <a:chExt cx="1775013" cy="2216076"/>
          </a:xfrm>
        </p:grpSpPr>
        <p:sp>
          <p:nvSpPr>
            <p:cNvPr id="23" name="Arrow: Chevron 22">
              <a:extLst>
                <a:ext uri="{FF2B5EF4-FFF2-40B4-BE49-F238E27FC236}">
                  <a16:creationId xmlns:a16="http://schemas.microsoft.com/office/drawing/2014/main" xmlns="" id="{BE20F662-8C83-43D8-B88A-F2DF00833E32}"/>
                </a:ext>
              </a:extLst>
            </p:cNvPr>
            <p:cNvSpPr/>
            <p:nvPr/>
          </p:nvSpPr>
          <p:spPr>
            <a:xfrm>
              <a:off x="9279270" y="1850315"/>
              <a:ext cx="1775013" cy="2216076"/>
            </a:xfrm>
            <a:prstGeom prst="chevron">
              <a:avLst>
                <a:gd name="adj" fmla="val 2333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Parallelogram 23">
              <a:extLst>
                <a:ext uri="{FF2B5EF4-FFF2-40B4-BE49-F238E27FC236}">
                  <a16:creationId xmlns:a16="http://schemas.microsoft.com/office/drawing/2014/main" xmlns="" id="{097D1647-C0E5-4A68-8D71-C07F4CF7D4CC}"/>
                </a:ext>
              </a:extLst>
            </p:cNvPr>
            <p:cNvSpPr/>
            <p:nvPr/>
          </p:nvSpPr>
          <p:spPr>
            <a:xfrm flipH="1">
              <a:off x="9279271" y="1850315"/>
              <a:ext cx="1775012" cy="1123794"/>
            </a:xfrm>
            <a:prstGeom prst="parallelogram">
              <a:avLst>
                <a:gd name="adj" fmla="val 37228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Picture Placeholder 48">
            <a:extLst>
              <a:ext uri="{FF2B5EF4-FFF2-40B4-BE49-F238E27FC236}">
                <a16:creationId xmlns:a16="http://schemas.microsoft.com/office/drawing/2014/main" xmlns="" id="{C6E031D4-7C96-4991-960F-15488A1643FE}"/>
              </a:ext>
            </a:extLst>
          </p:cNvPr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1296297" y="1869819"/>
            <a:ext cx="2010297" cy="1272757"/>
          </a:xfrm>
          <a:custGeom>
            <a:avLst/>
            <a:gdLst>
              <a:gd name="connsiteX0" fmla="*/ 0 w 1775012"/>
              <a:gd name="connsiteY0" fmla="*/ 0 h 1123794"/>
              <a:gd name="connsiteX1" fmla="*/ 1356646 w 1775012"/>
              <a:gd name="connsiteY1" fmla="*/ 0 h 1123794"/>
              <a:gd name="connsiteX2" fmla="*/ 1775012 w 1775012"/>
              <a:gd name="connsiteY2" fmla="*/ 1123794 h 1123794"/>
              <a:gd name="connsiteX3" fmla="*/ 418366 w 1775012"/>
              <a:gd name="connsiteY3" fmla="*/ 1123794 h 112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5012" h="1123794">
                <a:moveTo>
                  <a:pt x="0" y="0"/>
                </a:moveTo>
                <a:lnTo>
                  <a:pt x="1356646" y="0"/>
                </a:lnTo>
                <a:lnTo>
                  <a:pt x="1775012" y="1123794"/>
                </a:lnTo>
                <a:lnTo>
                  <a:pt x="418366" y="112379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0" name="Picture Placeholder 49">
            <a:extLst>
              <a:ext uri="{FF2B5EF4-FFF2-40B4-BE49-F238E27FC236}">
                <a16:creationId xmlns:a16="http://schemas.microsoft.com/office/drawing/2014/main" xmlns="" id="{ED74A7CE-680E-450D-BA13-E6BAAE8C5DC3}"/>
              </a:ext>
            </a:extLst>
          </p:cNvPr>
          <p:cNvSpPr>
            <a:spLocks noGrp="1"/>
          </p:cNvSpPr>
          <p:nvPr userDrawn="1">
            <p:ph type="pic" sz="quarter" idx="15" hasCustomPrompt="1"/>
          </p:nvPr>
        </p:nvSpPr>
        <p:spPr>
          <a:xfrm>
            <a:off x="4046112" y="1869819"/>
            <a:ext cx="2010297" cy="1272757"/>
          </a:xfrm>
          <a:custGeom>
            <a:avLst/>
            <a:gdLst>
              <a:gd name="connsiteX0" fmla="*/ 0 w 1775012"/>
              <a:gd name="connsiteY0" fmla="*/ 0 h 1123794"/>
              <a:gd name="connsiteX1" fmla="*/ 1356646 w 1775012"/>
              <a:gd name="connsiteY1" fmla="*/ 0 h 1123794"/>
              <a:gd name="connsiteX2" fmla="*/ 1775012 w 1775012"/>
              <a:gd name="connsiteY2" fmla="*/ 1123794 h 1123794"/>
              <a:gd name="connsiteX3" fmla="*/ 418366 w 1775012"/>
              <a:gd name="connsiteY3" fmla="*/ 1123794 h 112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5012" h="1123794">
                <a:moveTo>
                  <a:pt x="0" y="0"/>
                </a:moveTo>
                <a:lnTo>
                  <a:pt x="1356646" y="0"/>
                </a:lnTo>
                <a:lnTo>
                  <a:pt x="1775012" y="1123794"/>
                </a:lnTo>
                <a:lnTo>
                  <a:pt x="418366" y="112379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1" name="Picture Placeholder 50">
            <a:extLst>
              <a:ext uri="{FF2B5EF4-FFF2-40B4-BE49-F238E27FC236}">
                <a16:creationId xmlns:a16="http://schemas.microsoft.com/office/drawing/2014/main" xmlns="" id="{A1B08C67-8E64-40CA-915D-A094C01A2458}"/>
              </a:ext>
            </a:extLst>
          </p:cNvPr>
          <p:cNvSpPr>
            <a:spLocks noGrp="1"/>
          </p:cNvSpPr>
          <p:nvPr userDrawn="1">
            <p:ph type="pic" sz="quarter" idx="16" hasCustomPrompt="1"/>
          </p:nvPr>
        </p:nvSpPr>
        <p:spPr>
          <a:xfrm>
            <a:off x="6795929" y="1869819"/>
            <a:ext cx="2010297" cy="1272757"/>
          </a:xfrm>
          <a:custGeom>
            <a:avLst/>
            <a:gdLst>
              <a:gd name="connsiteX0" fmla="*/ 0 w 1775012"/>
              <a:gd name="connsiteY0" fmla="*/ 0 h 1123794"/>
              <a:gd name="connsiteX1" fmla="*/ 1356646 w 1775012"/>
              <a:gd name="connsiteY1" fmla="*/ 0 h 1123794"/>
              <a:gd name="connsiteX2" fmla="*/ 1775012 w 1775012"/>
              <a:gd name="connsiteY2" fmla="*/ 1123794 h 1123794"/>
              <a:gd name="connsiteX3" fmla="*/ 418366 w 1775012"/>
              <a:gd name="connsiteY3" fmla="*/ 1123794 h 112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5012" h="1123794">
                <a:moveTo>
                  <a:pt x="0" y="0"/>
                </a:moveTo>
                <a:lnTo>
                  <a:pt x="1356646" y="0"/>
                </a:lnTo>
                <a:lnTo>
                  <a:pt x="1775012" y="1123794"/>
                </a:lnTo>
                <a:lnTo>
                  <a:pt x="418366" y="112379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xmlns="" id="{E135FB35-8423-4DC2-B6E0-A84848A40487}"/>
              </a:ext>
            </a:extLst>
          </p:cNvPr>
          <p:cNvSpPr>
            <a:spLocks noGrp="1"/>
          </p:cNvSpPr>
          <p:nvPr userDrawn="1">
            <p:ph type="pic" sz="quarter" idx="17" hasCustomPrompt="1"/>
          </p:nvPr>
        </p:nvSpPr>
        <p:spPr>
          <a:xfrm>
            <a:off x="9545744" y="1869819"/>
            <a:ext cx="2010297" cy="1272757"/>
          </a:xfrm>
          <a:custGeom>
            <a:avLst/>
            <a:gdLst>
              <a:gd name="connsiteX0" fmla="*/ 0 w 1775012"/>
              <a:gd name="connsiteY0" fmla="*/ 0 h 1123794"/>
              <a:gd name="connsiteX1" fmla="*/ 1356646 w 1775012"/>
              <a:gd name="connsiteY1" fmla="*/ 0 h 1123794"/>
              <a:gd name="connsiteX2" fmla="*/ 1775012 w 1775012"/>
              <a:gd name="connsiteY2" fmla="*/ 1123794 h 1123794"/>
              <a:gd name="connsiteX3" fmla="*/ 418366 w 1775012"/>
              <a:gd name="connsiteY3" fmla="*/ 1123794 h 112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5012" h="1123794">
                <a:moveTo>
                  <a:pt x="0" y="0"/>
                </a:moveTo>
                <a:lnTo>
                  <a:pt x="1356646" y="0"/>
                </a:lnTo>
                <a:lnTo>
                  <a:pt x="1775012" y="1123794"/>
                </a:lnTo>
                <a:lnTo>
                  <a:pt x="418366" y="112379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14">
            <a:extLst>
              <a:ext uri="{FF2B5EF4-FFF2-40B4-BE49-F238E27FC236}">
                <a16:creationId xmlns:a16="http://schemas.microsoft.com/office/drawing/2014/main" xmlns="" id="{2AE845BB-8A29-4779-8B43-B934E6DDFB8B}"/>
              </a:ext>
            </a:extLst>
          </p:cNvPr>
          <p:cNvGrpSpPr/>
          <p:nvPr userDrawn="1"/>
        </p:nvGrpSpPr>
        <p:grpSpPr>
          <a:xfrm>
            <a:off x="4079370" y="2057113"/>
            <a:ext cx="4033264" cy="3172231"/>
            <a:chOff x="2444748" y="555045"/>
            <a:chExt cx="7282048" cy="5727454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xmlns="" id="{D7F19DBF-5292-43E5-94EE-D6AB60DDA78B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xmlns="" id="{2FA08303-7450-4465-89B5-546560128F0C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A112214A-ECD6-47B6-B65C-5EF7FE51EF17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7C2EA0A9-6A68-4C40-88D6-048957094460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D6F68883-C3B7-4C94-BD31-32F98D8BE1A1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ABDEA13E-D294-4005-85D1-E56FE964E046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7AC12858-C367-4E68-B947-5BEE6E2C134E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F8AD4EFD-83E4-4211-9083-D69FFAF1094D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1" name="그림 개체 틀 2">
            <a:extLst>
              <a:ext uri="{FF2B5EF4-FFF2-40B4-BE49-F238E27FC236}">
                <a16:creationId xmlns:a16="http://schemas.microsoft.com/office/drawing/2014/main" xmlns="" id="{5EED995C-31D2-4B3D-8F59-FF50BED6369B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247170" y="2218668"/>
            <a:ext cx="3678251" cy="21557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xmlns="" id="{0EE93CA1-2CCC-43DD-A5A9-685B033F3F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2" y="339510"/>
            <a:ext cx="11573196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>
            <a:extLst>
              <a:ext uri="{FF2B5EF4-FFF2-40B4-BE49-F238E27FC236}">
                <a16:creationId xmlns:a16="http://schemas.microsoft.com/office/drawing/2014/main" xmlns="" id="{2A921263-B14B-4578-8B20-3AC423CD7911}"/>
              </a:ext>
            </a:extLst>
          </p:cNvPr>
          <p:cNvGrpSpPr/>
          <p:nvPr userDrawn="1"/>
        </p:nvGrpSpPr>
        <p:grpSpPr>
          <a:xfrm>
            <a:off x="8758046" y="1910898"/>
            <a:ext cx="2357831" cy="4144944"/>
            <a:chOff x="445712" y="1449040"/>
            <a:chExt cx="2113018" cy="3924176"/>
          </a:xfrm>
        </p:grpSpPr>
        <p:sp>
          <p:nvSpPr>
            <p:cNvPr id="3" name="Rounded Rectangle 15">
              <a:extLst>
                <a:ext uri="{FF2B5EF4-FFF2-40B4-BE49-F238E27FC236}">
                  <a16:creationId xmlns:a16="http://schemas.microsoft.com/office/drawing/2014/main" xmlns="" id="{8C3C820B-CE00-4BAD-9573-FCBB3CE63C19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4" name="Rectangle 16">
              <a:extLst>
                <a:ext uri="{FF2B5EF4-FFF2-40B4-BE49-F238E27FC236}">
                  <a16:creationId xmlns:a16="http://schemas.microsoft.com/office/drawing/2014/main" xmlns="" id="{335E9A53-BA4A-4973-9374-66FEFEC737CA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5" name="Group 17">
              <a:extLst>
                <a:ext uri="{FF2B5EF4-FFF2-40B4-BE49-F238E27FC236}">
                  <a16:creationId xmlns:a16="http://schemas.microsoft.com/office/drawing/2014/main" xmlns="" id="{C1CEE9FC-3896-4BDC-9E67-DA76492461DB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6" name="Oval 18">
                <a:extLst>
                  <a:ext uri="{FF2B5EF4-FFF2-40B4-BE49-F238E27FC236}">
                    <a16:creationId xmlns:a16="http://schemas.microsoft.com/office/drawing/2014/main" xmlns="" id="{2FC925BD-DB85-4C13-A07E-FCBC2C4EF694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7" name="Rounded Rectangle 19">
                <a:extLst>
                  <a:ext uri="{FF2B5EF4-FFF2-40B4-BE49-F238E27FC236}">
                    <a16:creationId xmlns:a16="http://schemas.microsoft.com/office/drawing/2014/main" xmlns="" id="{B608E06C-085B-438A-88EF-35841D5F7632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xmlns="" id="{A08B97E3-9D87-44AD-9AA5-DB218399F068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8924348" y="2256777"/>
            <a:ext cx="2025227" cy="332137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xmlns="" id="{549CFBFE-8441-461C-BFBA-38F9B1FD5C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2" y="339510"/>
            <a:ext cx="11573196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78" r:id="rId5"/>
    <p:sldLayoutId id="2147483679" r:id="rId6"/>
    <p:sldLayoutId id="2147483680" r:id="rId7"/>
    <p:sldLayoutId id="2147483682" r:id="rId8"/>
    <p:sldLayoutId id="2147483683" r:id="rId9"/>
    <p:sldLayoutId id="2147483684" r:id="rId10"/>
    <p:sldLayoutId id="2147483686" r:id="rId11"/>
    <p:sldLayoutId id="2147483687" r:id="rId12"/>
    <p:sldLayoutId id="2147483688" r:id="rId13"/>
    <p:sldLayoutId id="2147483671" r:id="rId14"/>
    <p:sldLayoutId id="2147483672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9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2008414" cy="2008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8D6579FB-80AA-4EBF-AE14-BA4BC4C2CF12}"/>
              </a:ext>
            </a:extLst>
          </p:cNvPr>
          <p:cNvSpPr txBox="1"/>
          <p:nvPr/>
        </p:nvSpPr>
        <p:spPr>
          <a:xfrm>
            <a:off x="398795" y="2123897"/>
            <a:ext cx="3807068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6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Boyovut</a:t>
            </a:r>
            <a:endParaRPr lang="ko-KR" altLang="en-US" sz="6600" dirty="0">
              <a:cs typeface="Arial" pitchFamily="34" charset="0"/>
            </a:endParaRPr>
          </a:p>
        </p:txBody>
      </p:sp>
      <p:pic>
        <p:nvPicPr>
          <p:cNvPr id="26" name="Picture 2" descr="D:\blackarea\Без названия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95" y="3196610"/>
            <a:ext cx="3691513" cy="34698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067800" y="5591175"/>
            <a:ext cx="2733675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00B0F0"/>
                </a:solidFill>
              </a:rPr>
              <a:t>Bajaruvchi</a:t>
            </a:r>
            <a:r>
              <a:rPr lang="en-US" b="1" dirty="0" smtClean="0">
                <a:solidFill>
                  <a:srgbClr val="00B0F0"/>
                </a:solidFill>
              </a:rPr>
              <a:t>: </a:t>
            </a:r>
            <a:r>
              <a:rPr lang="en-US" dirty="0" err="1">
                <a:solidFill>
                  <a:srgbClr val="00B0F0"/>
                </a:solidFill>
              </a:rPr>
              <a:t>L</a:t>
            </a:r>
            <a:r>
              <a:rPr lang="en-US" dirty="0" err="1" smtClean="0">
                <a:solidFill>
                  <a:srgbClr val="00B0F0"/>
                </a:solidFill>
              </a:rPr>
              <a:t>oyihalar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dirty="0" err="1" smtClean="0"/>
              <a:t>fabrikasi</a:t>
            </a:r>
            <a:r>
              <a:rPr lang="en-US" dirty="0" smtClean="0"/>
              <a:t> </a:t>
            </a:r>
            <a:r>
              <a:rPr lang="en-US" dirty="0" err="1" smtClean="0"/>
              <a:t>menedjeri</a:t>
            </a:r>
            <a:r>
              <a:rPr lang="en-US" dirty="0" smtClean="0"/>
              <a:t> </a:t>
            </a:r>
          </a:p>
          <a:p>
            <a:r>
              <a:rPr lang="en-US" dirty="0" err="1" smtClean="0">
                <a:solidFill>
                  <a:srgbClr val="00B050"/>
                </a:solidFill>
              </a:rPr>
              <a:t>Nursulton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Pardaboyev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99883" y="3485277"/>
            <a:ext cx="3600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70C0"/>
                </a:solidFill>
                <a:latin typeface="Arial Black" pitchFamily="34" charset="0"/>
                <a:cs typeface="Times New Roman" pitchFamily="18" charset="0"/>
              </a:rPr>
              <a:t>+SWOT </a:t>
            </a:r>
            <a:r>
              <a:rPr lang="en-US" sz="3600" dirty="0" err="1" smtClean="0">
                <a:solidFill>
                  <a:srgbClr val="0070C0"/>
                </a:solidFill>
                <a:latin typeface="Arial Black" pitchFamily="34" charset="0"/>
                <a:cs typeface="Times New Roman" pitchFamily="18" charset="0"/>
              </a:rPr>
              <a:t>Tahlil</a:t>
            </a:r>
            <a:endParaRPr lang="ru-RU" sz="3600" dirty="0">
              <a:solidFill>
                <a:srgbClr val="0070C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09950" y="1811615"/>
            <a:ext cx="56578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solidFill>
                  <a:srgbClr val="7030A0"/>
                </a:solidFill>
              </a:rPr>
              <a:t>Tumaning</a:t>
            </a:r>
            <a:r>
              <a:rPr lang="en-US" sz="4000" dirty="0" smtClean="0">
                <a:solidFill>
                  <a:srgbClr val="7030A0"/>
                </a:solidFill>
              </a:rPr>
              <a:t> </a:t>
            </a:r>
            <a:r>
              <a:rPr lang="en-US" sz="4400" dirty="0" err="1" smtClean="0">
                <a:solidFill>
                  <a:srgbClr val="7030A0"/>
                </a:solidFill>
              </a:rPr>
              <a:t>Iqtisodiy</a:t>
            </a:r>
            <a:r>
              <a:rPr lang="en-US" sz="4000" dirty="0" smtClean="0">
                <a:solidFill>
                  <a:srgbClr val="7030A0"/>
                </a:solidFill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</a:rPr>
              <a:t>salohiyati</a:t>
            </a:r>
            <a:r>
              <a:rPr lang="en-US" sz="4000" dirty="0" smtClean="0">
                <a:solidFill>
                  <a:srgbClr val="7030A0"/>
                </a:solidFill>
              </a:rPr>
              <a:t> </a:t>
            </a:r>
            <a:r>
              <a:rPr lang="en-US" sz="4000" dirty="0" err="1" smtClean="0">
                <a:solidFill>
                  <a:srgbClr val="7030A0"/>
                </a:solidFill>
              </a:rPr>
              <a:t>tahlili</a:t>
            </a: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23" name="Picture 2" descr="D:\blackarea\2e5f25641cb69264ff2cc4de71d235b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2175" y="7015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894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be 2">
            <a:extLst>
              <a:ext uri="{FF2B5EF4-FFF2-40B4-BE49-F238E27FC236}">
                <a16:creationId xmlns:a16="http://schemas.microsoft.com/office/drawing/2014/main" xmlns="" id="{0DA5AC96-DC5A-4037-8A95-3F0DC9126E47}"/>
              </a:ext>
            </a:extLst>
          </p:cNvPr>
          <p:cNvSpPr/>
          <p:nvPr/>
        </p:nvSpPr>
        <p:spPr>
          <a:xfrm>
            <a:off x="891599" y="2923826"/>
            <a:ext cx="2192702" cy="529958"/>
          </a:xfrm>
          <a:prstGeom prst="cube">
            <a:avLst>
              <a:gd name="adj" fmla="val 1730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" name="Teardrop 12">
            <a:extLst>
              <a:ext uri="{FF2B5EF4-FFF2-40B4-BE49-F238E27FC236}">
                <a16:creationId xmlns:a16="http://schemas.microsoft.com/office/drawing/2014/main" xmlns="" id="{89E37DE1-E201-4F5E-857C-7D445258DB3B}"/>
              </a:ext>
            </a:extLst>
          </p:cNvPr>
          <p:cNvSpPr/>
          <p:nvPr/>
        </p:nvSpPr>
        <p:spPr>
          <a:xfrm rot="8100000">
            <a:off x="1375284" y="1334776"/>
            <a:ext cx="1239172" cy="1239172"/>
          </a:xfrm>
          <a:custGeom>
            <a:avLst/>
            <a:gdLst/>
            <a:ahLst/>
            <a:cxnLst/>
            <a:rect l="l" t="t" r="r" b="b"/>
            <a:pathLst>
              <a:path w="1239172" h="1239172">
                <a:moveTo>
                  <a:pt x="226976" y="1012196"/>
                </a:moveTo>
                <a:cubicBezTo>
                  <a:pt x="425211" y="1210431"/>
                  <a:pt x="746612" y="1210431"/>
                  <a:pt x="944847" y="1012196"/>
                </a:cubicBezTo>
                <a:cubicBezTo>
                  <a:pt x="1143081" y="813962"/>
                  <a:pt x="1143081" y="492561"/>
                  <a:pt x="944847" y="294326"/>
                </a:cubicBezTo>
                <a:cubicBezTo>
                  <a:pt x="746612" y="96092"/>
                  <a:pt x="425211" y="96092"/>
                  <a:pt x="226976" y="294326"/>
                </a:cubicBezTo>
                <a:cubicBezTo>
                  <a:pt x="28742" y="492561"/>
                  <a:pt x="28742" y="813962"/>
                  <a:pt x="226976" y="1012196"/>
                </a:cubicBezTo>
                <a:close/>
                <a:moveTo>
                  <a:pt x="171609" y="1067563"/>
                </a:moveTo>
                <a:cubicBezTo>
                  <a:pt x="65580" y="961534"/>
                  <a:pt x="0" y="815056"/>
                  <a:pt x="0" y="653261"/>
                </a:cubicBezTo>
                <a:lnTo>
                  <a:pt x="1" y="653261"/>
                </a:lnTo>
                <a:cubicBezTo>
                  <a:pt x="1" y="329671"/>
                  <a:pt x="262322" y="67350"/>
                  <a:pt x="585912" y="67350"/>
                </a:cubicBezTo>
                <a:cubicBezTo>
                  <a:pt x="803665" y="67350"/>
                  <a:pt x="1021419" y="44900"/>
                  <a:pt x="1239172" y="0"/>
                </a:cubicBezTo>
                <a:cubicBezTo>
                  <a:pt x="1194272" y="217753"/>
                  <a:pt x="1171822" y="435507"/>
                  <a:pt x="1171822" y="653261"/>
                </a:cubicBezTo>
                <a:cubicBezTo>
                  <a:pt x="1171822" y="976851"/>
                  <a:pt x="909501" y="1239172"/>
                  <a:pt x="585911" y="1239172"/>
                </a:cubicBezTo>
                <a:cubicBezTo>
                  <a:pt x="424116" y="1239172"/>
                  <a:pt x="277638" y="1173592"/>
                  <a:pt x="171609" y="10675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4" name="Group 19">
            <a:extLst>
              <a:ext uri="{FF2B5EF4-FFF2-40B4-BE49-F238E27FC236}">
                <a16:creationId xmlns:a16="http://schemas.microsoft.com/office/drawing/2014/main" xmlns="" id="{279A0D10-B029-49CF-910E-105EC30A7ECE}"/>
              </a:ext>
            </a:extLst>
          </p:cNvPr>
          <p:cNvGrpSpPr/>
          <p:nvPr/>
        </p:nvGrpSpPr>
        <p:grpSpPr>
          <a:xfrm>
            <a:off x="717457" y="3583037"/>
            <a:ext cx="2475673" cy="2073359"/>
            <a:chOff x="5885918" y="3872747"/>
            <a:chExt cx="2530821" cy="137087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602F619F-F84B-411C-9A5C-3BA82D377854}"/>
                </a:ext>
              </a:extLst>
            </p:cNvPr>
            <p:cNvSpPr txBox="1"/>
            <p:nvPr/>
          </p:nvSpPr>
          <p:spPr>
            <a:xfrm>
              <a:off x="5885918" y="4327883"/>
              <a:ext cx="2527679" cy="915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en-US" altLang="ko-KR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Export – 11524,6 </a:t>
              </a:r>
              <a:r>
                <a:rPr lang="en-US" altLang="ko-KR" sz="16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endParaRPr lang="en-US" altLang="ko-K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en-US" altLang="ko-KR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Import – 8299,2 </a:t>
              </a:r>
              <a:r>
                <a:rPr lang="en-US" altLang="ko-KR" sz="16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endParaRPr lang="en-US" altLang="ko-K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en-US" altLang="ko-KR" sz="16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Sof</a:t>
              </a:r>
              <a:r>
                <a:rPr lang="en-US" altLang="ko-KR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export – 3,22 </a:t>
              </a:r>
              <a:r>
                <a:rPr lang="en-US" altLang="ko-KR" sz="16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endParaRPr lang="en-US" altLang="ko-K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2AB1703B-FB2C-4DB9-8521-3B0BCC2E8CB5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23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19823,8 </a:t>
              </a:r>
              <a:r>
                <a:rPr lang="en-US" altLang="ko-KR" sz="16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r>
                <a:rPr lang="en-US" altLang="ko-KR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6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so`m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1BF06E5-48E0-40E5-9A2F-F92F39FB8168}"/>
              </a:ext>
            </a:extLst>
          </p:cNvPr>
          <p:cNvSpPr txBox="1"/>
          <p:nvPr/>
        </p:nvSpPr>
        <p:spPr>
          <a:xfrm>
            <a:off x="1036200" y="2980262"/>
            <a:ext cx="1720597" cy="536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Tashqi</a:t>
            </a:r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savdo</a:t>
            </a:r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aylanmasi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" name="Freeform 53">
            <a:extLst>
              <a:ext uri="{FF2B5EF4-FFF2-40B4-BE49-F238E27FC236}">
                <a16:creationId xmlns:a16="http://schemas.microsoft.com/office/drawing/2014/main" xmlns="" id="{D57F2C4B-7240-41A7-B169-E1E9E5390396}"/>
              </a:ext>
            </a:extLst>
          </p:cNvPr>
          <p:cNvSpPr/>
          <p:nvPr/>
        </p:nvSpPr>
        <p:spPr>
          <a:xfrm>
            <a:off x="1745040" y="1631528"/>
            <a:ext cx="499664" cy="512309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rgbClr val="00B050"/>
              </a:solidFill>
            </a:endParaRPr>
          </a:p>
        </p:txBody>
      </p:sp>
      <p:sp>
        <p:nvSpPr>
          <p:cNvPr id="9" name="Cube 5">
            <a:extLst>
              <a:ext uri="{FF2B5EF4-FFF2-40B4-BE49-F238E27FC236}">
                <a16:creationId xmlns:a16="http://schemas.microsoft.com/office/drawing/2014/main" xmlns="" id="{A587E6D9-A51D-4845-A88A-AA461C393B80}"/>
              </a:ext>
            </a:extLst>
          </p:cNvPr>
          <p:cNvSpPr/>
          <p:nvPr/>
        </p:nvSpPr>
        <p:spPr>
          <a:xfrm>
            <a:off x="4143874" y="2923829"/>
            <a:ext cx="2192702" cy="529958"/>
          </a:xfrm>
          <a:prstGeom prst="cube">
            <a:avLst>
              <a:gd name="adj" fmla="val 17308"/>
            </a:avLst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" name="Teardrop 12">
            <a:extLst>
              <a:ext uri="{FF2B5EF4-FFF2-40B4-BE49-F238E27FC236}">
                <a16:creationId xmlns:a16="http://schemas.microsoft.com/office/drawing/2014/main" xmlns="" id="{3593FEA9-9BD2-44EA-8E5C-1B865D54FCC3}"/>
              </a:ext>
            </a:extLst>
          </p:cNvPr>
          <p:cNvSpPr/>
          <p:nvPr/>
        </p:nvSpPr>
        <p:spPr>
          <a:xfrm rot="8100000">
            <a:off x="4635723" y="1334776"/>
            <a:ext cx="1239172" cy="1239172"/>
          </a:xfrm>
          <a:custGeom>
            <a:avLst/>
            <a:gdLst/>
            <a:ahLst/>
            <a:cxnLst/>
            <a:rect l="l" t="t" r="r" b="b"/>
            <a:pathLst>
              <a:path w="1239172" h="1239172">
                <a:moveTo>
                  <a:pt x="226976" y="1012196"/>
                </a:moveTo>
                <a:cubicBezTo>
                  <a:pt x="425211" y="1210431"/>
                  <a:pt x="746612" y="1210431"/>
                  <a:pt x="944847" y="1012196"/>
                </a:cubicBezTo>
                <a:cubicBezTo>
                  <a:pt x="1143081" y="813962"/>
                  <a:pt x="1143081" y="492561"/>
                  <a:pt x="944847" y="294326"/>
                </a:cubicBezTo>
                <a:cubicBezTo>
                  <a:pt x="746612" y="96092"/>
                  <a:pt x="425211" y="96092"/>
                  <a:pt x="226976" y="294326"/>
                </a:cubicBezTo>
                <a:cubicBezTo>
                  <a:pt x="28742" y="492561"/>
                  <a:pt x="28742" y="813962"/>
                  <a:pt x="226976" y="1012196"/>
                </a:cubicBezTo>
                <a:close/>
                <a:moveTo>
                  <a:pt x="171609" y="1067563"/>
                </a:moveTo>
                <a:cubicBezTo>
                  <a:pt x="65580" y="961534"/>
                  <a:pt x="0" y="815056"/>
                  <a:pt x="0" y="653261"/>
                </a:cubicBezTo>
                <a:lnTo>
                  <a:pt x="1" y="653261"/>
                </a:lnTo>
                <a:cubicBezTo>
                  <a:pt x="1" y="329671"/>
                  <a:pt x="262322" y="67350"/>
                  <a:pt x="585912" y="67350"/>
                </a:cubicBezTo>
                <a:cubicBezTo>
                  <a:pt x="803665" y="67350"/>
                  <a:pt x="1021419" y="44900"/>
                  <a:pt x="1239172" y="0"/>
                </a:cubicBezTo>
                <a:cubicBezTo>
                  <a:pt x="1194272" y="217753"/>
                  <a:pt x="1171822" y="435507"/>
                  <a:pt x="1171822" y="653261"/>
                </a:cubicBezTo>
                <a:cubicBezTo>
                  <a:pt x="1171822" y="976851"/>
                  <a:pt x="909501" y="1239172"/>
                  <a:pt x="585911" y="1239172"/>
                </a:cubicBezTo>
                <a:cubicBezTo>
                  <a:pt x="424116" y="1239172"/>
                  <a:pt x="277638" y="1173592"/>
                  <a:pt x="171609" y="106756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 extrusionH="76200">
            <a:extrusionClr>
              <a:schemeClr val="accent4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BA41481E-DA29-48EE-8FCD-BE9AA782F181}"/>
              </a:ext>
            </a:extLst>
          </p:cNvPr>
          <p:cNvGrpSpPr/>
          <p:nvPr/>
        </p:nvGrpSpPr>
        <p:grpSpPr>
          <a:xfrm>
            <a:off x="4124325" y="3583042"/>
            <a:ext cx="2964279" cy="1477328"/>
            <a:chOff x="5889060" y="3872747"/>
            <a:chExt cx="2544458" cy="83215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BE73798A-669D-4160-85B0-C692D54A7E2F}"/>
                </a:ext>
              </a:extLst>
            </p:cNvPr>
            <p:cNvSpPr txBox="1"/>
            <p:nvPr/>
          </p:nvSpPr>
          <p:spPr>
            <a:xfrm>
              <a:off x="5905838" y="4202140"/>
              <a:ext cx="2527680" cy="5027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spcAft>
                  <a:spcPts val="600"/>
                </a:spcAft>
                <a:buFont typeface="Wingdings" pitchFamily="2" charset="2"/>
                <a:buChar char="Ø"/>
              </a:pPr>
              <a:r>
                <a:rPr lang="en-US" altLang="ko-KR" sz="14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Mehnatga</a:t>
              </a:r>
              <a:r>
                <a:rPr lang="en-US" altLang="ko-KR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layoqatlilar</a:t>
              </a:r>
              <a:r>
                <a:rPr lang="en-US" altLang="ko-KR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71900</a:t>
              </a:r>
            </a:p>
            <a:p>
              <a:pPr marL="171450" indent="-171450">
                <a:spcAft>
                  <a:spcPts val="600"/>
                </a:spcAft>
                <a:buFont typeface="Wingdings" pitchFamily="2" charset="2"/>
                <a:buChar char="Ø"/>
              </a:pPr>
              <a:r>
                <a:rPr lang="en-US" altLang="ko-KR" sz="14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Iqtisodiy</a:t>
              </a:r>
              <a:r>
                <a:rPr lang="en-US" altLang="ko-KR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faol</a:t>
              </a:r>
              <a:r>
                <a:rPr lang="en-US" altLang="ko-KR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4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aholi</a:t>
              </a:r>
              <a:r>
                <a:rPr lang="en-US" altLang="ko-KR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62810</a:t>
              </a:r>
            </a:p>
            <a:p>
              <a:pPr marL="171450" indent="-171450">
                <a:buFont typeface="Wingdings" pitchFamily="2" charset="2"/>
                <a:buChar char="Ø"/>
              </a:pPr>
              <a:r>
                <a:rPr lang="en-US" altLang="ko-KR" sz="14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Ishsizlar</a:t>
              </a:r>
              <a:r>
                <a:rPr lang="en-US" altLang="ko-KR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- 4942</a:t>
              </a:r>
              <a:endParaRPr lang="ko-KR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BCF22D9F-6ACA-40FB-AC80-4C2273B94C3C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190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Aholi</a:t>
              </a:r>
              <a:r>
                <a:rPr lang="en-US" altLang="ko-KR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131,6 </a:t>
              </a:r>
              <a:r>
                <a:rPr lang="en-US" altLang="ko-KR" sz="16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ming</a:t>
              </a:r>
              <a:r>
                <a:rPr lang="en-US" altLang="ko-KR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6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kishi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D9D8A133-4E8E-47A0-91A7-AD36FD744813}"/>
              </a:ext>
            </a:extLst>
          </p:cNvPr>
          <p:cNvSpPr txBox="1"/>
          <p:nvPr/>
        </p:nvSpPr>
        <p:spPr>
          <a:xfrm>
            <a:off x="4258942" y="3063496"/>
            <a:ext cx="18467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Mehnat</a:t>
            </a:r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resurslari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" name="Round Same Side Corner Rectangle 8">
            <a:extLst>
              <a:ext uri="{FF2B5EF4-FFF2-40B4-BE49-F238E27FC236}">
                <a16:creationId xmlns:a16="http://schemas.microsoft.com/office/drawing/2014/main" xmlns="" id="{DB67113F-D303-42DA-95BD-610BBED8BE92}"/>
              </a:ext>
            </a:extLst>
          </p:cNvPr>
          <p:cNvSpPr/>
          <p:nvPr/>
        </p:nvSpPr>
        <p:spPr>
          <a:xfrm>
            <a:off x="5129659" y="1590567"/>
            <a:ext cx="251301" cy="661867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7" name="Прямоугольник 16"/>
          <p:cNvSpPr/>
          <p:nvPr/>
        </p:nvSpPr>
        <p:spPr>
          <a:xfrm>
            <a:off x="0" y="62472"/>
            <a:ext cx="47529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 err="1">
                <a:solidFill>
                  <a:srgbClr val="00B0F0"/>
                </a:solidFill>
                <a:cs typeface="Arial" pitchFamily="34" charset="0"/>
              </a:rPr>
              <a:t>Tashqi</a:t>
            </a:r>
            <a:r>
              <a:rPr lang="en-US" altLang="ko-KR" sz="2000" b="1" dirty="0">
                <a:solidFill>
                  <a:srgbClr val="00B0F0"/>
                </a:solidFill>
                <a:cs typeface="Arial" pitchFamily="34" charset="0"/>
              </a:rPr>
              <a:t> </a:t>
            </a:r>
            <a:r>
              <a:rPr lang="en-US" altLang="ko-KR" sz="2000" b="1" dirty="0" err="1">
                <a:solidFill>
                  <a:srgbClr val="00B0F0"/>
                </a:solidFill>
                <a:cs typeface="Arial" pitchFamily="34" charset="0"/>
              </a:rPr>
              <a:t>savdo</a:t>
            </a:r>
            <a:r>
              <a:rPr lang="en-US" altLang="ko-KR" sz="2000" b="1" dirty="0">
                <a:solidFill>
                  <a:srgbClr val="00B0F0"/>
                </a:solidFill>
                <a:cs typeface="Arial" pitchFamily="34" charset="0"/>
              </a:rPr>
              <a:t> </a:t>
            </a:r>
            <a:r>
              <a:rPr lang="en-US" altLang="ko-KR" sz="2000" b="1" dirty="0" err="1" smtClean="0">
                <a:solidFill>
                  <a:srgbClr val="00B0F0"/>
                </a:solidFill>
                <a:cs typeface="Arial" pitchFamily="34" charset="0"/>
              </a:rPr>
              <a:t>aylanmasi</a:t>
            </a:r>
            <a:r>
              <a:rPr lang="en-US" altLang="ko-KR" sz="2000" b="1" dirty="0" smtClean="0">
                <a:solidFill>
                  <a:srgbClr val="00B0F0"/>
                </a:solidFill>
                <a:cs typeface="Arial" pitchFamily="34" charset="0"/>
              </a:rPr>
              <a:t>,</a:t>
            </a:r>
            <a:r>
              <a:rPr lang="en-US" sz="2000" dirty="0"/>
              <a:t> </a:t>
            </a:r>
            <a:r>
              <a:rPr lang="en-US" sz="2000" b="1" dirty="0" err="1" smtClean="0">
                <a:solidFill>
                  <a:srgbClr val="00B0F0"/>
                </a:solidFill>
              </a:rPr>
              <a:t>Migratsiya</a:t>
            </a:r>
            <a:r>
              <a:rPr lang="en-US" sz="2000" b="1" dirty="0" smtClean="0">
                <a:solidFill>
                  <a:srgbClr val="00B0F0"/>
                </a:solidFill>
              </a:rPr>
              <a:t> </a:t>
            </a:r>
            <a:r>
              <a:rPr lang="en-US" altLang="ko-KR" sz="2000" b="1" dirty="0" err="1" smtClean="0">
                <a:solidFill>
                  <a:srgbClr val="00B0F0"/>
                </a:solidFill>
                <a:cs typeface="Arial" pitchFamily="34" charset="0"/>
              </a:rPr>
              <a:t>va</a:t>
            </a:r>
            <a:r>
              <a:rPr lang="en-US" altLang="ko-KR" sz="2000" b="1" dirty="0" smtClean="0">
                <a:solidFill>
                  <a:srgbClr val="00B0F0"/>
                </a:solidFill>
                <a:cs typeface="Arial" pitchFamily="34" charset="0"/>
              </a:rPr>
              <a:t>  </a:t>
            </a:r>
            <a:r>
              <a:rPr lang="en-US" altLang="ko-KR" sz="2000" b="1" dirty="0" err="1" smtClean="0">
                <a:solidFill>
                  <a:srgbClr val="00B0F0"/>
                </a:solidFill>
                <a:cs typeface="Arial" pitchFamily="34" charset="0"/>
              </a:rPr>
              <a:t>Mehnat</a:t>
            </a:r>
            <a:r>
              <a:rPr lang="en-US" altLang="ko-KR" sz="2000" b="1" dirty="0" smtClean="0">
                <a:solidFill>
                  <a:srgbClr val="00B0F0"/>
                </a:solidFill>
                <a:cs typeface="Arial" pitchFamily="34" charset="0"/>
              </a:rPr>
              <a:t> </a:t>
            </a:r>
            <a:r>
              <a:rPr lang="en-US" altLang="ko-KR" sz="2000" b="1" dirty="0" err="1" smtClean="0">
                <a:solidFill>
                  <a:srgbClr val="00B0F0"/>
                </a:solidFill>
                <a:cs typeface="Arial" pitchFamily="34" charset="0"/>
              </a:rPr>
              <a:t>resurslari</a:t>
            </a:r>
            <a:r>
              <a:rPr lang="en-US" altLang="ko-KR" sz="2000" b="1" dirty="0">
                <a:solidFill>
                  <a:srgbClr val="00B0F0"/>
                </a:solidFill>
                <a:cs typeface="Arial" pitchFamily="34" charset="0"/>
              </a:rPr>
              <a:t> </a:t>
            </a:r>
            <a:r>
              <a:rPr lang="en-US" altLang="ko-KR" sz="2000" b="1" dirty="0" smtClean="0">
                <a:solidFill>
                  <a:srgbClr val="00B0F0"/>
                </a:solidFill>
                <a:cs typeface="Arial" pitchFamily="34" charset="0"/>
              </a:rPr>
              <a:t> </a:t>
            </a:r>
            <a:r>
              <a:rPr lang="en-US" altLang="ko-KR" sz="2000" b="1" dirty="0" err="1" smtClean="0">
                <a:solidFill>
                  <a:srgbClr val="00B0F0"/>
                </a:solidFill>
                <a:cs typeface="Arial" pitchFamily="34" charset="0"/>
              </a:rPr>
              <a:t>tahlili</a:t>
            </a:r>
            <a:endParaRPr lang="ko-KR" altLang="en-US" sz="2000" b="1" dirty="0">
              <a:solidFill>
                <a:srgbClr val="00B0F0"/>
              </a:solidFill>
              <a:cs typeface="Arial" pitchFamily="34" charset="0"/>
            </a:endParaRPr>
          </a:p>
          <a:p>
            <a:pPr algn="ctr"/>
            <a:endParaRPr lang="ko-KR" altLang="en-US" sz="2000" b="1" dirty="0">
              <a:solidFill>
                <a:srgbClr val="00B0F0"/>
              </a:solidFill>
              <a:cs typeface="Arial" pitchFamily="34" charset="0"/>
            </a:endParaRPr>
          </a:p>
        </p:txBody>
      </p:sp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1176573495"/>
              </p:ext>
            </p:extLst>
          </p:nvPr>
        </p:nvGraphicFramePr>
        <p:xfrm>
          <a:off x="7460079" y="931256"/>
          <a:ext cx="4360446" cy="37986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7088604" y="5028426"/>
            <a:ext cx="4152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Migratsiya</a:t>
            </a:r>
            <a:r>
              <a:rPr lang="en-US" dirty="0" smtClean="0"/>
              <a:t> </a:t>
            </a:r>
            <a:r>
              <a:rPr lang="en-US" dirty="0" err="1" smtClean="0"/>
              <a:t>tahlili</a:t>
            </a:r>
            <a:r>
              <a:rPr lang="en-US" dirty="0" smtClean="0"/>
              <a:t> </a:t>
            </a:r>
            <a:r>
              <a:rPr lang="en-US" dirty="0" err="1" smtClean="0"/>
              <a:t>shuni</a:t>
            </a:r>
            <a:r>
              <a:rPr lang="en-US" dirty="0" smtClean="0"/>
              <a:t> </a:t>
            </a:r>
            <a:r>
              <a:rPr lang="en-US" dirty="0" err="1" smtClean="0"/>
              <a:t>anglatib</a:t>
            </a:r>
            <a:r>
              <a:rPr lang="en-US" dirty="0" smtClean="0"/>
              <a:t> </a:t>
            </a:r>
            <a:r>
              <a:rPr lang="en-US" dirty="0" err="1" smtClean="0"/>
              <a:t>turibdiki</a:t>
            </a:r>
            <a:r>
              <a:rPr lang="en-US" dirty="0" smtClean="0"/>
              <a:t> </a:t>
            </a:r>
            <a:r>
              <a:rPr lang="en-US" dirty="0" err="1" smtClean="0"/>
              <a:t>Boyovut</a:t>
            </a:r>
            <a:r>
              <a:rPr lang="en-US" dirty="0" smtClean="0"/>
              <a:t> </a:t>
            </a:r>
            <a:r>
              <a:rPr lang="en-US" dirty="0" err="1" smtClean="0"/>
              <a:t>tumanida</a:t>
            </a:r>
            <a:r>
              <a:rPr lang="en-US" dirty="0" smtClean="0"/>
              <a:t> </a:t>
            </a:r>
            <a:r>
              <a:rPr lang="en-US" dirty="0" err="1" smtClean="0"/>
              <a:t>migtarsiya</a:t>
            </a:r>
            <a:r>
              <a:rPr lang="en-US" dirty="0" smtClean="0"/>
              <a:t> </a:t>
            </a:r>
            <a:r>
              <a:rPr lang="en-US" dirty="0" err="1" smtClean="0"/>
              <a:t>qoldig`I</a:t>
            </a:r>
            <a:r>
              <a:rPr lang="en-US" dirty="0" smtClean="0"/>
              <a:t> </a:t>
            </a:r>
            <a:r>
              <a:rPr lang="en-US" dirty="0" err="1" smtClean="0"/>
              <a:t>minusda</a:t>
            </a:r>
            <a:r>
              <a:rPr lang="en-US" dirty="0" smtClean="0"/>
              <a:t> </a:t>
            </a:r>
            <a:r>
              <a:rPr lang="en-US" dirty="0" err="1" smtClean="0"/>
              <a:t>yani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70C0"/>
                </a:solidFill>
              </a:rPr>
              <a:t>2020</a:t>
            </a:r>
            <a:r>
              <a:rPr lang="en-US" dirty="0" smtClean="0"/>
              <a:t> </a:t>
            </a:r>
            <a:r>
              <a:rPr lang="en-US" dirty="0" err="1" smtClean="0"/>
              <a:t>yil</a:t>
            </a:r>
            <a:r>
              <a:rPr lang="en-US" dirty="0" smtClean="0"/>
              <a:t> </a:t>
            </a:r>
            <a:r>
              <a:rPr lang="en-US" dirty="0" err="1" smtClean="0"/>
              <a:t>uchun</a:t>
            </a:r>
            <a:r>
              <a:rPr lang="en-US" dirty="0" smtClean="0"/>
              <a:t> </a:t>
            </a:r>
            <a:r>
              <a:rPr lang="en-US" dirty="0" err="1" smtClean="0"/>
              <a:t>ko`chib</a:t>
            </a:r>
            <a:r>
              <a:rPr lang="en-US" dirty="0" smtClean="0"/>
              <a:t> </a:t>
            </a:r>
            <a:r>
              <a:rPr lang="en-US" dirty="0" err="1" smtClean="0"/>
              <a:t>kelganlardan</a:t>
            </a:r>
            <a:r>
              <a:rPr lang="en-US" dirty="0" smtClean="0"/>
              <a:t> </a:t>
            </a:r>
            <a:r>
              <a:rPr lang="en-US" dirty="0" err="1" smtClean="0"/>
              <a:t>ko`chib</a:t>
            </a:r>
            <a:r>
              <a:rPr lang="en-US" dirty="0" smtClean="0"/>
              <a:t> </a:t>
            </a:r>
            <a:r>
              <a:rPr lang="en-US" dirty="0" err="1" smtClean="0"/>
              <a:t>ketganlar</a:t>
            </a:r>
            <a:r>
              <a:rPr lang="en-US" dirty="0" smtClean="0"/>
              <a:t> </a:t>
            </a:r>
            <a:r>
              <a:rPr lang="en-US" dirty="0" err="1" smtClean="0"/>
              <a:t>soni</a:t>
            </a:r>
            <a:r>
              <a:rPr lang="en-US" dirty="0" smtClean="0"/>
              <a:t> </a:t>
            </a:r>
            <a:r>
              <a:rPr lang="en-US" dirty="0" err="1" smtClean="0"/>
              <a:t>ortiqroq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-93 </a:t>
            </a:r>
            <a:r>
              <a:rPr lang="en-US" dirty="0" err="1" smtClean="0"/>
              <a:t>kishini</a:t>
            </a:r>
            <a:r>
              <a:rPr lang="en-US" dirty="0" smtClean="0"/>
              <a:t> </a:t>
            </a:r>
            <a:r>
              <a:rPr lang="en-US" dirty="0" err="1" smtClean="0"/>
              <a:t>tashkil</a:t>
            </a:r>
            <a:r>
              <a:rPr lang="en-US" dirty="0" smtClean="0"/>
              <a:t> </a:t>
            </a:r>
            <a:r>
              <a:rPr lang="en-US" dirty="0" err="1" smtClean="0"/>
              <a:t>qilmoqda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315396" y="5305425"/>
            <a:ext cx="36285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Tumanda</a:t>
            </a:r>
            <a:r>
              <a:rPr lang="en-US" dirty="0" smtClean="0"/>
              <a:t> </a:t>
            </a:r>
            <a:r>
              <a:rPr lang="en-US" dirty="0" err="1" smtClean="0"/>
              <a:t>ishsizlik</a:t>
            </a:r>
            <a:r>
              <a:rPr lang="en-US" dirty="0" smtClean="0"/>
              <a:t> </a:t>
            </a:r>
            <a:r>
              <a:rPr lang="en-US" dirty="0" err="1" smtClean="0"/>
              <a:t>ko`rsatgichi</a:t>
            </a:r>
            <a:r>
              <a:rPr lang="en-US" dirty="0" smtClean="0"/>
              <a:t> </a:t>
            </a:r>
            <a:r>
              <a:rPr lang="en-US" dirty="0" err="1" smtClean="0"/>
              <a:t>mehnatga</a:t>
            </a:r>
            <a:r>
              <a:rPr lang="en-US" dirty="0" smtClean="0"/>
              <a:t> </a:t>
            </a:r>
            <a:r>
              <a:rPr lang="en-US" dirty="0" err="1" smtClean="0"/>
              <a:t>layoqatlilarning</a:t>
            </a:r>
            <a:r>
              <a:rPr lang="en-US" dirty="0" smtClean="0"/>
              <a:t> </a:t>
            </a:r>
            <a:r>
              <a:rPr lang="en-US" dirty="0" err="1" smtClean="0"/>
              <a:t>deyarli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7%</a:t>
            </a:r>
            <a:r>
              <a:rPr lang="en-US" dirty="0" smtClean="0"/>
              <a:t>ni </a:t>
            </a:r>
            <a:r>
              <a:rPr lang="en-US" dirty="0" err="1" smtClean="0"/>
              <a:t>tashkil</a:t>
            </a:r>
            <a:r>
              <a:rPr lang="en-US" dirty="0" smtClean="0"/>
              <a:t> </a:t>
            </a:r>
            <a:r>
              <a:rPr lang="en-US" dirty="0" err="1" smtClean="0"/>
              <a:t>qilmoqda</a:t>
            </a:r>
            <a:endParaRPr lang="ru-RU" dirty="0"/>
          </a:p>
        </p:txBody>
      </p:sp>
      <p:sp>
        <p:nvSpPr>
          <p:cNvPr id="23" name="Round Same Side Corner Rectangle 8">
            <a:extLst>
              <a:ext uri="{FF2B5EF4-FFF2-40B4-BE49-F238E27FC236}">
                <a16:creationId xmlns:a16="http://schemas.microsoft.com/office/drawing/2014/main" xmlns="" id="{DB67113F-D303-42DA-95BD-610BBED8BE92}"/>
              </a:ext>
            </a:extLst>
          </p:cNvPr>
          <p:cNvSpPr/>
          <p:nvPr/>
        </p:nvSpPr>
        <p:spPr>
          <a:xfrm>
            <a:off x="10953751" y="5410201"/>
            <a:ext cx="496982" cy="1293012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" name="Round Same Side Corner Rectangle 20">
            <a:extLst>
              <a:ext uri="{FF2B5EF4-FFF2-40B4-BE49-F238E27FC236}">
                <a16:creationId xmlns:a16="http://schemas.microsoft.com/office/drawing/2014/main" xmlns="" id="{64493E6A-B33B-4279-A44A-DC445D86772A}"/>
              </a:ext>
            </a:extLst>
          </p:cNvPr>
          <p:cNvSpPr/>
          <p:nvPr/>
        </p:nvSpPr>
        <p:spPr>
          <a:xfrm rot="10800000">
            <a:off x="11480460" y="5401314"/>
            <a:ext cx="619269" cy="1304956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153609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28775" y="857250"/>
            <a:ext cx="9191625" cy="5276850"/>
          </a:xfrm>
          <a:prstGeom prst="round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войная стрелка вверх/вниз 3"/>
          <p:cNvSpPr/>
          <p:nvPr/>
        </p:nvSpPr>
        <p:spPr>
          <a:xfrm>
            <a:off x="6029325" y="857250"/>
            <a:ext cx="381000" cy="5276850"/>
          </a:xfrm>
          <a:prstGeom prst="upDown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Двойная стрелка вверх/вниз 4"/>
          <p:cNvSpPr/>
          <p:nvPr/>
        </p:nvSpPr>
        <p:spPr>
          <a:xfrm rot="5400000">
            <a:off x="6034087" y="-1071563"/>
            <a:ext cx="381000" cy="9191625"/>
          </a:xfrm>
          <a:prstGeom prst="upDown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619500" y="200025"/>
            <a:ext cx="541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7030A0"/>
                </a:solidFill>
              </a:rPr>
              <a:t>SWOT TAHLILI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09800" y="1238250"/>
            <a:ext cx="3657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Kuchli</a:t>
            </a:r>
            <a:r>
              <a:rPr lang="en-US" dirty="0" smtClean="0"/>
              <a:t> </a:t>
            </a:r>
            <a:r>
              <a:rPr lang="en-US" dirty="0" err="1" smtClean="0"/>
              <a:t>taraflari</a:t>
            </a:r>
            <a:endParaRPr lang="en-US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dirty="0" err="1" smtClean="0"/>
              <a:t>Qishloq</a:t>
            </a:r>
            <a:r>
              <a:rPr lang="en-US" dirty="0" smtClean="0"/>
              <a:t> </a:t>
            </a:r>
            <a:r>
              <a:rPr lang="en-US" dirty="0" err="1" smtClean="0"/>
              <a:t>xo`jaligi</a:t>
            </a:r>
            <a:endParaRPr lang="en-US" dirty="0" smtClean="0"/>
          </a:p>
          <a:p>
            <a:pPr marL="857250" lvl="1" indent="-400050">
              <a:buFont typeface="+mj-lt"/>
              <a:buAutoNum type="romanLcPeriod"/>
            </a:pPr>
            <a:r>
              <a:rPr lang="en-US" dirty="0" err="1" smtClean="0"/>
              <a:t>Dehqonchilik</a:t>
            </a:r>
            <a:endParaRPr lang="en-US" dirty="0" smtClean="0"/>
          </a:p>
          <a:p>
            <a:pPr marL="857250" lvl="1" indent="-400050">
              <a:buFont typeface="+mj-lt"/>
              <a:buAutoNum type="romanLcPeriod"/>
            </a:pPr>
            <a:r>
              <a:rPr lang="en-US" dirty="0" err="1" smtClean="0"/>
              <a:t>Chorvachilik</a:t>
            </a:r>
            <a:endParaRPr lang="en-US" dirty="0" smtClean="0"/>
          </a:p>
          <a:p>
            <a:pPr marL="857250" lvl="1" indent="-400050">
              <a:buFont typeface="+mj-lt"/>
              <a:buAutoNum type="romanLcPeriod"/>
            </a:pPr>
            <a:r>
              <a:rPr lang="en-US" dirty="0" err="1" smtClean="0"/>
              <a:t>Baliqchilik</a:t>
            </a:r>
            <a:endParaRPr lang="en-US" dirty="0"/>
          </a:p>
          <a:p>
            <a:pPr marL="742950" lvl="1" indent="-285750">
              <a:buFont typeface="Wingdings" pitchFamily="2" charset="2"/>
              <a:buChar char="Ø"/>
            </a:pPr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686550" y="1238249"/>
            <a:ext cx="3657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Kuchsiz</a:t>
            </a:r>
            <a:r>
              <a:rPr lang="en-US" dirty="0" smtClean="0"/>
              <a:t> </a:t>
            </a:r>
            <a:r>
              <a:rPr lang="en-US" dirty="0" err="1" smtClean="0"/>
              <a:t>taraflari</a:t>
            </a:r>
            <a:endParaRPr lang="en-US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err="1" smtClean="0"/>
              <a:t>Tashqi</a:t>
            </a:r>
            <a:r>
              <a:rPr lang="en-US" sz="1600" dirty="0" smtClean="0"/>
              <a:t> </a:t>
            </a:r>
            <a:r>
              <a:rPr lang="en-US" sz="1600" dirty="0" err="1" smtClean="0"/>
              <a:t>iqtisodiy</a:t>
            </a:r>
            <a:r>
              <a:rPr lang="en-US" sz="1600" dirty="0" smtClean="0"/>
              <a:t> </a:t>
            </a:r>
            <a:r>
              <a:rPr lang="en-US" sz="1600" dirty="0" err="1" smtClean="0"/>
              <a:t>aloqalari</a:t>
            </a:r>
            <a:r>
              <a:rPr lang="en-US" sz="1600" dirty="0" smtClean="0"/>
              <a:t> </a:t>
            </a:r>
            <a:r>
              <a:rPr lang="en-US" sz="1600" dirty="0" err="1" smtClean="0"/>
              <a:t>zaif</a:t>
            </a:r>
            <a:endParaRPr lang="en-US" sz="1600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err="1" smtClean="0"/>
              <a:t>Xizmatlar</a:t>
            </a:r>
            <a:endParaRPr lang="en-US" sz="1600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err="1" smtClean="0"/>
              <a:t>Sanoat</a:t>
            </a:r>
            <a:endParaRPr lang="en-US" sz="1600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err="1" smtClean="0"/>
              <a:t>Xorijiy</a:t>
            </a:r>
            <a:r>
              <a:rPr lang="en-US" sz="1600" dirty="0" smtClean="0"/>
              <a:t> </a:t>
            </a:r>
            <a:r>
              <a:rPr lang="en-US" sz="1600" dirty="0" err="1" smtClean="0"/>
              <a:t>investitsiyalar</a:t>
            </a:r>
            <a:endParaRPr lang="en-US" sz="1600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err="1" smtClean="0"/>
              <a:t>Infratuzilmalar</a:t>
            </a:r>
            <a:endParaRPr lang="en-US" sz="1600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err="1" smtClean="0"/>
              <a:t>Viloyat</a:t>
            </a:r>
            <a:r>
              <a:rPr lang="en-US" sz="1600" dirty="0" smtClean="0"/>
              <a:t> </a:t>
            </a:r>
            <a:r>
              <a:rPr lang="en-US" sz="1600" dirty="0" err="1" smtClean="0"/>
              <a:t>markazidan</a:t>
            </a:r>
            <a:r>
              <a:rPr lang="en-US" sz="1600" dirty="0" smtClean="0"/>
              <a:t> </a:t>
            </a:r>
            <a:r>
              <a:rPr lang="en-US" sz="1600" dirty="0" err="1" smtClean="0"/>
              <a:t>juda</a:t>
            </a:r>
            <a:r>
              <a:rPr lang="en-US" sz="1600" dirty="0" smtClean="0"/>
              <a:t> </a:t>
            </a:r>
            <a:r>
              <a:rPr lang="en-US" sz="1600" dirty="0" err="1" smtClean="0"/>
              <a:t>uzoqligi</a:t>
            </a:r>
            <a:endParaRPr lang="en-US" sz="1600" dirty="0" smtClean="0"/>
          </a:p>
          <a:p>
            <a:pPr marL="285750" indent="-285750">
              <a:buFont typeface="Wingdings" pitchFamily="2" charset="2"/>
              <a:buChar char="Ø"/>
            </a:pP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209800" y="3758268"/>
            <a:ext cx="36576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Imkoniyatlari</a:t>
            </a:r>
            <a:endParaRPr lang="en-US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err="1" smtClean="0"/>
              <a:t>Unimdor</a:t>
            </a:r>
            <a:r>
              <a:rPr lang="en-US" sz="1600" dirty="0" smtClean="0"/>
              <a:t> </a:t>
            </a:r>
            <a:r>
              <a:rPr lang="en-US" sz="1600" dirty="0" err="1" smtClean="0"/>
              <a:t>yerlarning</a:t>
            </a:r>
            <a:r>
              <a:rPr lang="en-US" sz="1600" dirty="0" smtClean="0"/>
              <a:t> </a:t>
            </a:r>
            <a:r>
              <a:rPr lang="en-US" sz="1600" dirty="0" err="1" smtClean="0"/>
              <a:t>mavjudligi</a:t>
            </a:r>
            <a:endParaRPr lang="en-US" sz="1600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err="1" smtClean="0"/>
              <a:t>Arzon</a:t>
            </a:r>
            <a:r>
              <a:rPr lang="en-US" sz="1600" dirty="0" smtClean="0"/>
              <a:t> </a:t>
            </a:r>
            <a:r>
              <a:rPr lang="en-US" sz="1600" dirty="0" err="1" smtClean="0"/>
              <a:t>ishchi</a:t>
            </a:r>
            <a:r>
              <a:rPr lang="en-US" sz="1600" dirty="0" smtClean="0"/>
              <a:t> </a:t>
            </a:r>
            <a:r>
              <a:rPr lang="en-US" sz="1600" dirty="0" err="1" smtClean="0"/>
              <a:t>kuchi</a:t>
            </a:r>
            <a:r>
              <a:rPr lang="en-US" sz="1600" dirty="0" smtClean="0"/>
              <a:t> </a:t>
            </a:r>
            <a:r>
              <a:rPr lang="en-US" sz="1600" dirty="0" err="1" smtClean="0"/>
              <a:t>mavjudligi</a:t>
            </a:r>
            <a:endParaRPr lang="en-US" sz="1600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err="1" smtClean="0"/>
              <a:t>Viloyatda</a:t>
            </a:r>
            <a:r>
              <a:rPr lang="en-US" sz="1600" dirty="0" smtClean="0"/>
              <a:t> </a:t>
            </a:r>
            <a:r>
              <a:rPr lang="en-US" sz="1600" dirty="0" err="1" smtClean="0"/>
              <a:t>mavjud</a:t>
            </a:r>
            <a:r>
              <a:rPr lang="en-US" sz="1600" dirty="0" smtClean="0"/>
              <a:t> 3 ta </a:t>
            </a:r>
            <a:r>
              <a:rPr lang="en-US" sz="1600" dirty="0" err="1" smtClean="0"/>
              <a:t>yirik</a:t>
            </a:r>
            <a:r>
              <a:rPr lang="en-US" sz="1600" dirty="0" smtClean="0"/>
              <a:t> </a:t>
            </a:r>
            <a:r>
              <a:rPr lang="en-US" sz="1600" dirty="0" err="1" smtClean="0"/>
              <a:t>shaharlar</a:t>
            </a:r>
            <a:r>
              <a:rPr lang="en-US" sz="1600" dirty="0" smtClean="0"/>
              <a:t> </a:t>
            </a:r>
            <a:r>
              <a:rPr lang="en-US" sz="1600" dirty="0" err="1" smtClean="0"/>
              <a:t>bilan</a:t>
            </a:r>
            <a:r>
              <a:rPr lang="en-US" sz="1600" dirty="0" smtClean="0"/>
              <a:t> </a:t>
            </a:r>
            <a:r>
              <a:rPr lang="en-US" sz="1600" dirty="0" err="1" smtClean="0"/>
              <a:t>chegaradoshligi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6686550" y="3731657"/>
            <a:ext cx="36576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Xatar</a:t>
            </a:r>
            <a:r>
              <a:rPr lang="en-US" dirty="0" smtClean="0"/>
              <a:t> </a:t>
            </a:r>
            <a:r>
              <a:rPr lang="en-US" dirty="0" err="1" smtClean="0"/>
              <a:t>tomonlari</a:t>
            </a:r>
            <a:endParaRPr lang="en-US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err="1"/>
              <a:t>Migratsiya</a:t>
            </a:r>
            <a:r>
              <a:rPr lang="en-US" sz="1600" dirty="0"/>
              <a:t> </a:t>
            </a:r>
            <a:r>
              <a:rPr lang="en-US" sz="1600" dirty="0" err="1"/>
              <a:t>qoldig`ini</a:t>
            </a:r>
            <a:r>
              <a:rPr lang="en-US" sz="1600" dirty="0"/>
              <a:t> </a:t>
            </a:r>
            <a:r>
              <a:rPr lang="en-US" sz="1600" dirty="0" err="1" smtClean="0"/>
              <a:t>minusligi</a:t>
            </a:r>
            <a:endParaRPr lang="en-US" sz="1600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err="1" smtClean="0"/>
              <a:t>Tug`ilish</a:t>
            </a:r>
            <a:r>
              <a:rPr lang="en-US" sz="1600" dirty="0" smtClean="0"/>
              <a:t> </a:t>
            </a:r>
            <a:r>
              <a:rPr lang="en-US" sz="1600" dirty="0" err="1" smtClean="0"/>
              <a:t>ko`rsatgichi</a:t>
            </a:r>
            <a:r>
              <a:rPr lang="en-US" sz="1600" dirty="0" smtClean="0"/>
              <a:t> </a:t>
            </a:r>
            <a:r>
              <a:rPr lang="en-US" sz="1600" dirty="0" err="1" smtClean="0"/>
              <a:t>pastlab</a:t>
            </a:r>
            <a:r>
              <a:rPr lang="en-US" sz="1600" dirty="0" smtClean="0"/>
              <a:t> </a:t>
            </a:r>
            <a:r>
              <a:rPr lang="en-US" sz="1600" dirty="0" err="1" smtClean="0"/>
              <a:t>borayotganligi</a:t>
            </a:r>
            <a:endParaRPr lang="en-US" sz="1600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sz="1600" dirty="0" err="1" smtClean="0"/>
              <a:t>Tuman</a:t>
            </a:r>
            <a:r>
              <a:rPr lang="en-US" sz="1600" dirty="0" smtClean="0"/>
              <a:t> </a:t>
            </a:r>
            <a:r>
              <a:rPr lang="en-US" sz="1600" dirty="0" err="1" smtClean="0"/>
              <a:t>iqtisodiyotini</a:t>
            </a:r>
            <a:r>
              <a:rPr lang="en-US" sz="1600" dirty="0" smtClean="0"/>
              <a:t> </a:t>
            </a:r>
            <a:r>
              <a:rPr lang="en-US" sz="1600" dirty="0" err="1" smtClean="0"/>
              <a:t>asosini</a:t>
            </a:r>
            <a:r>
              <a:rPr lang="en-US" sz="1600" dirty="0" smtClean="0"/>
              <a:t> </a:t>
            </a:r>
            <a:r>
              <a:rPr lang="en-US" sz="1600" dirty="0" err="1" smtClean="0"/>
              <a:t>Qishloq</a:t>
            </a:r>
            <a:r>
              <a:rPr lang="en-US" sz="1600" dirty="0" smtClean="0"/>
              <a:t> </a:t>
            </a:r>
            <a:r>
              <a:rPr lang="en-US" sz="1600" dirty="0" err="1" smtClean="0"/>
              <a:t>xo`jaligi</a:t>
            </a:r>
            <a:r>
              <a:rPr lang="en-US" sz="1600" dirty="0" smtClean="0"/>
              <a:t> </a:t>
            </a:r>
            <a:r>
              <a:rPr lang="en-US" sz="1600" dirty="0" err="1" smtClean="0"/>
              <a:t>egalaganligi</a:t>
            </a:r>
            <a:endParaRPr lang="en-US" sz="1600" dirty="0" smtClean="0"/>
          </a:p>
          <a:p>
            <a:pPr marL="285750" indent="-285750">
              <a:buFont typeface="Wingdings" pitchFamily="2" charset="2"/>
              <a:buChar char="Ø"/>
            </a:pPr>
            <a:endParaRPr lang="en-US" dirty="0"/>
          </a:p>
          <a:p>
            <a:pPr marL="285750" indent="-285750">
              <a:buFont typeface="Wingdings" pitchFamily="2" charset="2"/>
              <a:buChar char="Ø"/>
            </a:pPr>
            <a:endParaRPr lang="en-US" dirty="0" smtClean="0"/>
          </a:p>
          <a:p>
            <a:endParaRPr lang="ru-RU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xmlns="" id="{84693C49-05C6-4CD0-A900-4B843CF3016D}"/>
              </a:ext>
            </a:extLst>
          </p:cNvPr>
          <p:cNvSpPr/>
          <p:nvPr/>
        </p:nvSpPr>
        <p:spPr>
          <a:xfrm rot="18900000">
            <a:off x="11081548" y="5579852"/>
            <a:ext cx="611979" cy="1243954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625968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38300" y="1106924"/>
            <a:ext cx="851154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</a:rPr>
              <a:t>Takliflar</a:t>
            </a:r>
            <a:endParaRPr lang="en-US" sz="2400" b="1" dirty="0" smtClean="0">
              <a:solidFill>
                <a:srgbClr val="0070C0"/>
              </a:solidFill>
            </a:endParaRPr>
          </a:p>
          <a:p>
            <a:pPr algn="ctr"/>
            <a:endParaRPr lang="en-US" b="1" dirty="0" smtClean="0">
              <a:solidFill>
                <a:srgbClr val="00B0F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err="1" smtClean="0">
                <a:solidFill>
                  <a:srgbClr val="00B0F0"/>
                </a:solidFill>
              </a:rPr>
              <a:t>Qishloq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xo`jaligi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mahsulotlarini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qayta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ishlash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korxonalarini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barpo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etish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b="1" dirty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</a:rPr>
              <a:t>     	- </a:t>
            </a:r>
            <a:r>
              <a:rPr lang="en-US" b="1" dirty="0" err="1" smtClean="0">
                <a:solidFill>
                  <a:srgbClr val="00B0F0"/>
                </a:solidFill>
              </a:rPr>
              <a:t>Qurutilgan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mevalar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ishlab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chiqarish</a:t>
            </a:r>
            <a:r>
              <a:rPr lang="en-US" b="1" dirty="0">
                <a:solidFill>
                  <a:srgbClr val="00B0F0"/>
                </a:solidFill>
              </a:rPr>
              <a:t>;</a:t>
            </a:r>
            <a:endParaRPr lang="en-US" b="1" dirty="0" smtClean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	- </a:t>
            </a:r>
            <a:r>
              <a:rPr lang="en-US" b="1" dirty="0" err="1" smtClean="0">
                <a:solidFill>
                  <a:srgbClr val="00B0F0"/>
                </a:solidFill>
              </a:rPr>
              <a:t>sabzovot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ekinlaridan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qayta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ishlangan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mahsulotlar</a:t>
            </a:r>
            <a:r>
              <a:rPr lang="en-US" b="1" dirty="0" smtClean="0">
                <a:solidFill>
                  <a:srgbClr val="00B0F0"/>
                </a:solidFill>
              </a:rPr>
              <a:t>           	</a:t>
            </a:r>
            <a:r>
              <a:rPr lang="en-US" b="1" dirty="0" err="1" smtClean="0">
                <a:solidFill>
                  <a:srgbClr val="00B0F0"/>
                </a:solidFill>
              </a:rPr>
              <a:t>korxonalarini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tashkil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etish</a:t>
            </a:r>
            <a:r>
              <a:rPr lang="en-US" b="1" dirty="0">
                <a:solidFill>
                  <a:srgbClr val="00B0F0"/>
                </a:solidFill>
              </a:rPr>
              <a:t>;</a:t>
            </a:r>
            <a:endParaRPr lang="en-US" b="1" dirty="0" smtClean="0">
              <a:solidFill>
                <a:srgbClr val="00B0F0"/>
              </a:solidFill>
            </a:endParaRPr>
          </a:p>
          <a:p>
            <a:r>
              <a:rPr lang="en-US" b="1" dirty="0">
                <a:solidFill>
                  <a:srgbClr val="00B0F0"/>
                </a:solidFill>
              </a:rPr>
              <a:t>	</a:t>
            </a:r>
            <a:r>
              <a:rPr lang="en-US" b="1" dirty="0" smtClean="0">
                <a:solidFill>
                  <a:srgbClr val="00B0F0"/>
                </a:solidFill>
              </a:rPr>
              <a:t>- </a:t>
            </a:r>
            <a:r>
              <a:rPr lang="en-US" b="1" dirty="0" err="1" smtClean="0">
                <a:solidFill>
                  <a:srgbClr val="00B0F0"/>
                </a:solidFill>
              </a:rPr>
              <a:t>Xududda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yirik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muzlatgichlar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tashkil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etish</a:t>
            </a:r>
            <a:r>
              <a:rPr lang="en-US" b="1" dirty="0">
                <a:solidFill>
                  <a:srgbClr val="00B0F0"/>
                </a:solidFill>
              </a:rPr>
              <a:t>;</a:t>
            </a:r>
            <a:endParaRPr lang="en-US" b="1" dirty="0" smtClean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	- </a:t>
            </a:r>
            <a:r>
              <a:rPr lang="en-US" b="1" dirty="0" err="1" smtClean="0">
                <a:solidFill>
                  <a:srgbClr val="00B0F0"/>
                </a:solidFill>
              </a:rPr>
              <a:t>Nasildor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qoramollar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fermalarini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tashkil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etish</a:t>
            </a:r>
            <a:r>
              <a:rPr lang="en-US" b="1" dirty="0" smtClean="0">
                <a:solidFill>
                  <a:srgbClr val="00B0F0"/>
                </a:solidFill>
              </a:rPr>
              <a:t>;</a:t>
            </a:r>
          </a:p>
          <a:p>
            <a:endParaRPr lang="en-US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err="1" smtClean="0">
                <a:solidFill>
                  <a:srgbClr val="FF0000"/>
                </a:solidFill>
              </a:rPr>
              <a:t>Tashqi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iqtisodiy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aloqalarni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mustahkamlash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	- </a:t>
            </a:r>
            <a:r>
              <a:rPr lang="en-US" b="1" dirty="0" err="1" smtClean="0">
                <a:solidFill>
                  <a:srgbClr val="FF0000"/>
                </a:solidFill>
              </a:rPr>
              <a:t>Xorijiy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investitsiyalar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jalb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qilish</a:t>
            </a:r>
            <a:endParaRPr lang="en-US" b="1" dirty="0" smtClean="0">
              <a:solidFill>
                <a:srgbClr val="FF0000"/>
              </a:solidFill>
            </a:endParaRPr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	- </a:t>
            </a:r>
            <a:r>
              <a:rPr lang="en-US" b="1" dirty="0" err="1" smtClean="0">
                <a:solidFill>
                  <a:srgbClr val="FF0000"/>
                </a:solidFill>
              </a:rPr>
              <a:t>Mahalliy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investorlarni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xududga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jalb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qilish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endParaRPr lang="en-US" b="1" dirty="0" smtClean="0">
              <a:solidFill>
                <a:srgbClr val="00B05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err="1" smtClean="0">
                <a:solidFill>
                  <a:srgbClr val="00B050"/>
                </a:solidFill>
              </a:rPr>
              <a:t>Ijtimoiy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infratuzilmalarni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holatini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yaxshilash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va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kengaytirish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orqali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migratsiya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qoldig`ini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manfiylikdan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olib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chiqish</a:t>
            </a:r>
            <a:r>
              <a:rPr lang="en-US" b="1" smtClean="0">
                <a:solidFill>
                  <a:srgbClr val="00B050"/>
                </a:solidFill>
              </a:rPr>
              <a:t>; </a:t>
            </a:r>
          </a:p>
          <a:p>
            <a:r>
              <a:rPr lang="en-US" b="1" smtClean="0">
                <a:solidFill>
                  <a:srgbClr val="00B050"/>
                </a:solidFill>
              </a:rPr>
              <a:t>    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endParaRPr lang="en-US" b="1" dirty="0">
              <a:solidFill>
                <a:srgbClr val="FF0000"/>
              </a:solidFill>
            </a:endParaRPr>
          </a:p>
          <a:p>
            <a:endParaRPr lang="en-US" b="1" dirty="0" smtClean="0">
              <a:solidFill>
                <a:srgbClr val="FF0000"/>
              </a:solidFill>
            </a:endParaRPr>
          </a:p>
          <a:p>
            <a:pPr algn="ctr"/>
            <a:endParaRPr lang="en-US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132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755321" cy="1755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CF5BDA4-10C7-46A6-AC30-523A3FC438AC}"/>
              </a:ext>
            </a:extLst>
          </p:cNvPr>
          <p:cNvSpPr txBox="1"/>
          <p:nvPr/>
        </p:nvSpPr>
        <p:spPr>
          <a:xfrm>
            <a:off x="2759530" y="726219"/>
            <a:ext cx="7845879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800" b="1" dirty="0" err="1" smtClean="0">
                <a:solidFill>
                  <a:srgbClr val="0070C0"/>
                </a:solidFill>
                <a:latin typeface="+mj-lt"/>
                <a:cs typeface="Arial" pitchFamily="34" charset="0"/>
              </a:rPr>
              <a:t>Boyovut</a:t>
            </a:r>
            <a:r>
              <a:rPr lang="en-US" altLang="ko-KR" sz="4800" b="1" dirty="0" smtClean="0">
                <a:solidFill>
                  <a:srgbClr val="0070C0"/>
                </a:solidFill>
                <a:latin typeface="+mj-lt"/>
                <a:cs typeface="Arial" pitchFamily="34" charset="0"/>
              </a:rPr>
              <a:t> </a:t>
            </a:r>
            <a:r>
              <a:rPr lang="en-US" altLang="ko-KR" sz="4800" b="1" dirty="0" err="1" smtClean="0">
                <a:solidFill>
                  <a:srgbClr val="0070C0"/>
                </a:solidFill>
                <a:latin typeface="+mj-lt"/>
                <a:cs typeface="Arial" pitchFamily="34" charset="0"/>
              </a:rPr>
              <a:t>tumani</a:t>
            </a:r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pic>
        <p:nvPicPr>
          <p:cNvPr id="5" name="Рисунок 4" descr="D:\Workplace\Без имени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463" y="1926548"/>
            <a:ext cx="5874204" cy="440893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004958" y="3118757"/>
            <a:ext cx="47761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err="1" smtClean="0"/>
              <a:t>Markazi</a:t>
            </a:r>
            <a:r>
              <a:rPr lang="en-US" dirty="0" smtClean="0"/>
              <a:t>                  </a:t>
            </a:r>
            <a:r>
              <a:rPr lang="en-US" dirty="0" err="1" smtClean="0"/>
              <a:t>Boyovut</a:t>
            </a:r>
            <a:r>
              <a:rPr lang="en-US" dirty="0" smtClean="0"/>
              <a:t>  </a:t>
            </a:r>
            <a:r>
              <a:rPr lang="en-US" dirty="0" err="1" smtClean="0"/>
              <a:t>shaharcha</a:t>
            </a: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err="1" smtClean="0"/>
              <a:t>Tashkil</a:t>
            </a:r>
            <a:r>
              <a:rPr lang="en-US" dirty="0" smtClean="0"/>
              <a:t> </a:t>
            </a:r>
            <a:r>
              <a:rPr lang="en-US" dirty="0" err="1" smtClean="0"/>
              <a:t>topgan</a:t>
            </a:r>
            <a:r>
              <a:rPr lang="en-US" dirty="0" smtClean="0"/>
              <a:t>       </a:t>
            </a:r>
            <a:r>
              <a:rPr lang="en-US" b="1" dirty="0" smtClean="0">
                <a:solidFill>
                  <a:srgbClr val="00B050"/>
                </a:solidFill>
              </a:rPr>
              <a:t>1961</a:t>
            </a:r>
            <a:r>
              <a:rPr lang="en-US" dirty="0" smtClean="0"/>
              <a:t> </a:t>
            </a:r>
            <a:r>
              <a:rPr lang="en-US" dirty="0" err="1" smtClean="0"/>
              <a:t>yil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B050"/>
                </a:solidFill>
              </a:rPr>
              <a:t>5</a:t>
            </a:r>
            <a:r>
              <a:rPr lang="en-US" dirty="0" smtClean="0"/>
              <a:t>- </a:t>
            </a:r>
            <a:r>
              <a:rPr lang="en-US" dirty="0" err="1" smtClean="0"/>
              <a:t>aprel</a:t>
            </a: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err="1" smtClean="0"/>
              <a:t>Umumiy</a:t>
            </a:r>
            <a:r>
              <a:rPr lang="en-US" dirty="0" smtClean="0"/>
              <a:t> </a:t>
            </a:r>
            <a:r>
              <a:rPr lang="en-US" dirty="0" err="1" smtClean="0"/>
              <a:t>maydon</a:t>
            </a:r>
            <a:r>
              <a:rPr lang="en-US" dirty="0" smtClean="0"/>
              <a:t>    </a:t>
            </a:r>
            <a:r>
              <a:rPr lang="uz-Cyrl-UZ" b="1" i="1" dirty="0">
                <a:solidFill>
                  <a:srgbClr val="00B050"/>
                </a:solidFill>
              </a:rPr>
              <a:t>522,6 </a:t>
            </a:r>
            <a:r>
              <a:rPr lang="uz-Cyrl-UZ" b="1" i="1" dirty="0" smtClean="0"/>
              <a:t>км</a:t>
            </a:r>
            <a:r>
              <a:rPr lang="uz-Cyrl-UZ" b="1" i="1" baseline="30000" dirty="0" smtClean="0"/>
              <a:t>2</a:t>
            </a:r>
            <a:endParaRPr lang="en-US" b="1" i="1" baseline="300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cs typeface="Times New Roman" pitchFamily="18" charset="0"/>
              </a:rPr>
              <a:t>MFY </a:t>
            </a:r>
            <a:r>
              <a:rPr lang="en-US" dirty="0" err="1" smtClean="0">
                <a:cs typeface="Times New Roman" pitchFamily="18" charset="0"/>
              </a:rPr>
              <a:t>soni</a:t>
            </a:r>
            <a:r>
              <a:rPr lang="en-US" dirty="0" smtClean="0">
                <a:cs typeface="Times New Roman" pitchFamily="18" charset="0"/>
              </a:rPr>
              <a:t>                </a:t>
            </a:r>
            <a:r>
              <a:rPr lang="en-US" b="1" dirty="0" smtClean="0">
                <a:solidFill>
                  <a:srgbClr val="00B050"/>
                </a:solidFill>
                <a:cs typeface="Times New Roman" pitchFamily="18" charset="0"/>
              </a:rPr>
              <a:t>38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b="1" dirty="0" smtClean="0">
                <a:cs typeface="Times New Roman" pitchFamily="18" charset="0"/>
              </a:rPr>
              <a:t>ta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err="1" smtClean="0">
                <a:cs typeface="Times New Roman" pitchFamily="18" charset="0"/>
              </a:rPr>
              <a:t>Aholisi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00B050"/>
                </a:solidFill>
                <a:cs typeface="Times New Roman" pitchFamily="18" charset="0"/>
              </a:rPr>
              <a:t>2021</a:t>
            </a:r>
            <a:r>
              <a:rPr lang="en-US" dirty="0" smtClean="0">
                <a:cs typeface="Times New Roman" pitchFamily="18" charset="0"/>
              </a:rPr>
              <a:t>            </a:t>
            </a:r>
            <a:r>
              <a:rPr lang="en-US" b="1" dirty="0" smtClean="0">
                <a:solidFill>
                  <a:srgbClr val="00B050"/>
                </a:solidFill>
                <a:cs typeface="Times New Roman" pitchFamily="18" charset="0"/>
              </a:rPr>
              <a:t>131600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b="1" dirty="0" err="1" smtClean="0">
                <a:cs typeface="Times New Roman" pitchFamily="18" charset="0"/>
              </a:rPr>
              <a:t>kishi</a:t>
            </a:r>
            <a:r>
              <a:rPr lang="en-US" b="1" dirty="0" smtClean="0">
                <a:cs typeface="Times New Roman" pitchFamily="18" charset="0"/>
              </a:rPr>
              <a:t> </a:t>
            </a:r>
            <a:r>
              <a:rPr lang="en-US" dirty="0" smtClean="0">
                <a:cs typeface="Times New Roman" pitchFamily="18" charset="0"/>
              </a:rPr>
              <a:t>                     </a:t>
            </a:r>
          </a:p>
          <a:p>
            <a:endParaRPr lang="ru-RU" dirty="0"/>
          </a:p>
        </p:txBody>
      </p:sp>
      <p:pic>
        <p:nvPicPr>
          <p:cNvPr id="3074" name="Picture 2" descr="D:\blackarea\2e5f25641cb69264ff2cc4de71d235b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2175" y="7015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45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129985245"/>
              </p:ext>
            </p:extLst>
          </p:nvPr>
        </p:nvGraphicFramePr>
        <p:xfrm>
          <a:off x="669925" y="329141"/>
          <a:ext cx="6235700" cy="48524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476750" y="6381255"/>
            <a:ext cx="3162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/>
              <a:t>O`lchov</a:t>
            </a:r>
            <a:r>
              <a:rPr lang="en-US" sz="1100" dirty="0" smtClean="0"/>
              <a:t> </a:t>
            </a:r>
            <a:r>
              <a:rPr lang="en-US" sz="1100" dirty="0" err="1" smtClean="0"/>
              <a:t>birligi</a:t>
            </a:r>
            <a:r>
              <a:rPr lang="en-US" sz="1100" dirty="0" smtClean="0"/>
              <a:t> </a:t>
            </a:r>
            <a:r>
              <a:rPr lang="en-US" sz="1100" dirty="0" err="1" smtClean="0"/>
              <a:t>mlrd</a:t>
            </a:r>
            <a:r>
              <a:rPr lang="en-US" sz="1100" dirty="0" smtClean="0"/>
              <a:t> </a:t>
            </a:r>
            <a:r>
              <a:rPr lang="en-US" sz="1100" dirty="0" err="1" smtClean="0"/>
              <a:t>so`mda</a:t>
            </a:r>
            <a:endParaRPr lang="ru-RU" sz="1100" dirty="0"/>
          </a:p>
        </p:txBody>
      </p:sp>
      <p:sp>
        <p:nvSpPr>
          <p:cNvPr id="5" name="TextBox 4"/>
          <p:cNvSpPr txBox="1"/>
          <p:nvPr/>
        </p:nvSpPr>
        <p:spPr>
          <a:xfrm>
            <a:off x="7058024" y="2886075"/>
            <a:ext cx="461962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Bu </a:t>
            </a:r>
            <a:r>
              <a:rPr lang="en-US" dirty="0" err="1" smtClean="0"/>
              <a:t>diagrammadan</a:t>
            </a:r>
            <a:r>
              <a:rPr lang="en-US" dirty="0" smtClean="0"/>
              <a:t> </a:t>
            </a:r>
            <a:r>
              <a:rPr lang="en-US" dirty="0" err="1" smtClean="0"/>
              <a:t>shuni</a:t>
            </a:r>
            <a:r>
              <a:rPr lang="en-US" dirty="0" smtClean="0"/>
              <a:t> </a:t>
            </a:r>
            <a:r>
              <a:rPr lang="en-US" dirty="0" err="1" smtClean="0"/>
              <a:t>bilishimiz</a:t>
            </a:r>
            <a:r>
              <a:rPr lang="en-US" dirty="0" smtClean="0"/>
              <a:t> </a:t>
            </a:r>
            <a:r>
              <a:rPr lang="en-US" dirty="0" err="1" smtClean="0"/>
              <a:t>qiyin</a:t>
            </a:r>
            <a:r>
              <a:rPr lang="en-US" dirty="0" smtClean="0"/>
              <a:t> </a:t>
            </a:r>
            <a:r>
              <a:rPr lang="en-US" dirty="0" err="1" smtClean="0"/>
              <a:t>emaski</a:t>
            </a:r>
            <a:r>
              <a:rPr lang="en-US" dirty="0" smtClean="0"/>
              <a:t> </a:t>
            </a:r>
            <a:r>
              <a:rPr lang="en-US" dirty="0" err="1" smtClean="0"/>
              <a:t>Boyovut</a:t>
            </a:r>
            <a:r>
              <a:rPr lang="en-US" dirty="0" smtClean="0"/>
              <a:t> </a:t>
            </a:r>
            <a:r>
              <a:rPr lang="en-US" dirty="0" err="1" smtClean="0"/>
              <a:t>tumanida</a:t>
            </a:r>
            <a:r>
              <a:rPr lang="en-US" dirty="0" smtClean="0"/>
              <a:t> </a:t>
            </a:r>
            <a:r>
              <a:rPr lang="en-US" dirty="0" err="1" smtClean="0"/>
              <a:t>asosan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qishloq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err="1" smtClean="0">
                <a:solidFill>
                  <a:srgbClr val="00B0F0"/>
                </a:solidFill>
              </a:rPr>
              <a:t>xo`jaligi</a:t>
            </a:r>
            <a:r>
              <a:rPr lang="en-US" dirty="0" err="1" smtClean="0"/>
              <a:t>ga</a:t>
            </a:r>
            <a:r>
              <a:rPr lang="en-US" dirty="0" smtClean="0"/>
              <a:t> </a:t>
            </a:r>
            <a:r>
              <a:rPr lang="en-US" dirty="0" err="1" smtClean="0"/>
              <a:t>ixtisoslashgan</a:t>
            </a:r>
            <a:r>
              <a:rPr lang="en-US" dirty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Xizmatlar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deyarli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B050"/>
                </a:solidFill>
              </a:rPr>
              <a:t>7 </a:t>
            </a:r>
            <a:r>
              <a:rPr lang="en-US" b="1" dirty="0" err="1" smtClean="0">
                <a:solidFill>
                  <a:srgbClr val="00B050"/>
                </a:solidFill>
              </a:rPr>
              <a:t>barobar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Sanoat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esa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B050"/>
                </a:solidFill>
              </a:rPr>
              <a:t>4 </a:t>
            </a:r>
            <a:r>
              <a:rPr lang="en-US" b="1" dirty="0" err="1" smtClean="0">
                <a:solidFill>
                  <a:srgbClr val="00B050"/>
                </a:solidFill>
              </a:rPr>
              <a:t>barobar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/>
              <a:t>ko`pligini</a:t>
            </a:r>
            <a:r>
              <a:rPr lang="en-US" dirty="0" smtClean="0"/>
              <a:t> </a:t>
            </a:r>
            <a:r>
              <a:rPr lang="en-US" dirty="0" err="1" smtClean="0"/>
              <a:t>ko`rishingiz</a:t>
            </a:r>
            <a:r>
              <a:rPr lang="en-US" dirty="0" smtClean="0"/>
              <a:t> </a:t>
            </a:r>
            <a:r>
              <a:rPr lang="en-US" dirty="0" err="1" smtClean="0"/>
              <a:t>mumkin</a:t>
            </a:r>
            <a:r>
              <a:rPr lang="en-US" dirty="0"/>
              <a:t> </a:t>
            </a:r>
            <a:r>
              <a:rPr lang="en-US" dirty="0" err="1" smtClean="0"/>
              <a:t>yani</a:t>
            </a:r>
            <a:r>
              <a:rPr lang="en-US" dirty="0" smtClean="0"/>
              <a:t> </a:t>
            </a:r>
            <a:r>
              <a:rPr lang="en-US" dirty="0" err="1" smtClean="0"/>
              <a:t>Qishloq</a:t>
            </a:r>
            <a:r>
              <a:rPr lang="en-US" dirty="0" smtClean="0"/>
              <a:t> </a:t>
            </a:r>
            <a:r>
              <a:rPr lang="en-US" dirty="0" err="1" smtClean="0"/>
              <a:t>xo`jaligi</a:t>
            </a:r>
            <a:r>
              <a:rPr lang="en-US" dirty="0" smtClean="0"/>
              <a:t> </a:t>
            </a:r>
            <a:r>
              <a:rPr lang="en-US" dirty="0" err="1" smtClean="0"/>
              <a:t>Boyovut</a:t>
            </a:r>
            <a:r>
              <a:rPr lang="en-US" dirty="0" smtClean="0"/>
              <a:t> </a:t>
            </a:r>
            <a:r>
              <a:rPr lang="en-US" dirty="0" err="1" smtClean="0"/>
              <a:t>tumanini</a:t>
            </a:r>
            <a:r>
              <a:rPr lang="en-US" dirty="0" smtClean="0"/>
              <a:t> </a:t>
            </a:r>
            <a:r>
              <a:rPr lang="en-US" dirty="0" err="1" smtClean="0"/>
              <a:t>kuchli</a:t>
            </a:r>
            <a:r>
              <a:rPr lang="en-US" dirty="0" smtClean="0"/>
              <a:t> </a:t>
            </a:r>
            <a:r>
              <a:rPr lang="en-US" dirty="0" err="1" smtClean="0"/>
              <a:t>tamonida</a:t>
            </a:r>
            <a:r>
              <a:rPr lang="en-US" dirty="0" smtClean="0"/>
              <a:t> </a:t>
            </a:r>
            <a:r>
              <a:rPr lang="en-US" dirty="0" err="1" smtClean="0"/>
              <a:t>turishini</a:t>
            </a:r>
            <a:r>
              <a:rPr lang="en-US" dirty="0" smtClean="0"/>
              <a:t> </a:t>
            </a:r>
            <a:r>
              <a:rPr lang="en-US" dirty="0" err="1" smtClean="0"/>
              <a:t>bilib</a:t>
            </a:r>
            <a:r>
              <a:rPr lang="en-US" dirty="0" smtClean="0"/>
              <a:t> </a:t>
            </a:r>
            <a:r>
              <a:rPr lang="en-US" dirty="0" err="1" smtClean="0"/>
              <a:t>olishimiz</a:t>
            </a:r>
            <a:r>
              <a:rPr lang="en-US" dirty="0" smtClean="0"/>
              <a:t> </a:t>
            </a:r>
            <a:r>
              <a:rPr lang="en-US" dirty="0" err="1" smtClean="0"/>
              <a:t>mumkin</a:t>
            </a:r>
            <a:r>
              <a:rPr lang="en-US" dirty="0" smtClean="0"/>
              <a:t>. </a:t>
            </a:r>
            <a:r>
              <a:rPr lang="en-US" dirty="0" err="1" smtClean="0"/>
              <a:t>Tumaning</a:t>
            </a:r>
            <a:r>
              <a:rPr lang="en-US" dirty="0" smtClean="0"/>
              <a:t> </a:t>
            </a:r>
            <a:r>
              <a:rPr lang="en-US" dirty="0" err="1" smtClean="0"/>
              <a:t>YaIM</a:t>
            </a:r>
            <a:r>
              <a:rPr lang="en-US" dirty="0" smtClean="0"/>
              <a:t> </a:t>
            </a:r>
            <a:r>
              <a:rPr lang="en-US" dirty="0" err="1" smtClean="0"/>
              <a:t>deyarli</a:t>
            </a:r>
            <a:r>
              <a:rPr lang="en-US" dirty="0" smtClean="0"/>
              <a:t> 166 </a:t>
            </a:r>
            <a:r>
              <a:rPr lang="en-US" dirty="0" err="1" smtClean="0"/>
              <a:t>mln</a:t>
            </a:r>
            <a:r>
              <a:rPr lang="en-US" dirty="0" smtClean="0"/>
              <a:t> AQSH </a:t>
            </a:r>
            <a:r>
              <a:rPr lang="en-US" dirty="0" err="1" smtClean="0"/>
              <a:t>dollarni</a:t>
            </a:r>
            <a:r>
              <a:rPr lang="en-US" dirty="0" smtClean="0"/>
              <a:t> </a:t>
            </a:r>
            <a:r>
              <a:rPr lang="en-US" dirty="0" err="1" smtClean="0"/>
              <a:t>tashkil</a:t>
            </a:r>
            <a:r>
              <a:rPr lang="en-US" dirty="0" smtClean="0"/>
              <a:t> </a:t>
            </a:r>
            <a:r>
              <a:rPr lang="en-US" dirty="0" err="1" smtClean="0"/>
              <a:t>qilmoqda</a:t>
            </a:r>
            <a:r>
              <a:rPr lang="en-US" dirty="0" smtClean="0"/>
              <a:t>. </a:t>
            </a:r>
            <a:r>
              <a:rPr lang="en-US" dirty="0" err="1" smtClean="0"/>
              <a:t>Aholi</a:t>
            </a:r>
            <a:r>
              <a:rPr lang="en-US" dirty="0" smtClean="0"/>
              <a:t> </a:t>
            </a:r>
            <a:r>
              <a:rPr lang="en-US" dirty="0" err="1" smtClean="0"/>
              <a:t>jon</a:t>
            </a:r>
            <a:r>
              <a:rPr lang="en-US" dirty="0" smtClean="0"/>
              <a:t> </a:t>
            </a:r>
            <a:r>
              <a:rPr lang="en-US" dirty="0" err="1" smtClean="0"/>
              <a:t>boshiga</a:t>
            </a:r>
            <a:r>
              <a:rPr lang="en-US" dirty="0" smtClean="0"/>
              <a:t> </a:t>
            </a:r>
            <a:r>
              <a:rPr lang="en-US" dirty="0" err="1" smtClean="0"/>
              <a:t>YaIM</a:t>
            </a:r>
            <a:r>
              <a:rPr lang="en-US" dirty="0" smtClean="0"/>
              <a:t> </a:t>
            </a:r>
            <a:r>
              <a:rPr lang="en-US" dirty="0" err="1" smtClean="0"/>
              <a:t>hajmi</a:t>
            </a:r>
            <a:r>
              <a:rPr lang="en-US" dirty="0" smtClean="0"/>
              <a:t> </a:t>
            </a:r>
            <a:r>
              <a:rPr lang="en-US" dirty="0" err="1" smtClean="0"/>
              <a:t>deyarli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B050"/>
                </a:solidFill>
              </a:rPr>
              <a:t>1260$</a:t>
            </a:r>
            <a:r>
              <a:rPr lang="en-US" dirty="0" smtClean="0"/>
              <a:t> </a:t>
            </a:r>
            <a:r>
              <a:rPr lang="en-US" dirty="0" err="1" smtClean="0"/>
              <a:t>tashkil</a:t>
            </a:r>
            <a:r>
              <a:rPr lang="en-US" dirty="0" smtClean="0"/>
              <a:t> </a:t>
            </a:r>
            <a:r>
              <a:rPr lang="en-US" dirty="0" err="1" smtClean="0"/>
              <a:t>qilmoqda</a:t>
            </a:r>
            <a:r>
              <a:rPr lang="en-US" dirty="0" smtClean="0"/>
              <a:t> 2020 </a:t>
            </a:r>
            <a:r>
              <a:rPr lang="en-US" dirty="0" err="1" smtClean="0"/>
              <a:t>dekabr</a:t>
            </a:r>
            <a:r>
              <a:rPr lang="en-US" dirty="0" smtClean="0"/>
              <a:t> </a:t>
            </a:r>
            <a:r>
              <a:rPr lang="en-US" dirty="0" err="1" smtClean="0"/>
              <a:t>holatiga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1026" name="Picture 2" descr="D:\blackarea\720__80_feebbe89cfe78bb9e46e56ccfdd1af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537" y="197644"/>
            <a:ext cx="4800599" cy="2500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707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649595257"/>
              </p:ext>
            </p:extLst>
          </p:nvPr>
        </p:nvGraphicFramePr>
        <p:xfrm>
          <a:off x="244021" y="442082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120743" y="1200150"/>
            <a:ext cx="37555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err="1" smtClean="0"/>
              <a:t>Diagramma</a:t>
            </a:r>
            <a:r>
              <a:rPr lang="en-US" dirty="0" smtClean="0"/>
              <a:t> </a:t>
            </a:r>
            <a:r>
              <a:rPr lang="en-US" dirty="0" err="1" smtClean="0"/>
              <a:t>shuni</a:t>
            </a:r>
            <a:r>
              <a:rPr lang="en-US" dirty="0" smtClean="0"/>
              <a:t> </a:t>
            </a:r>
            <a:r>
              <a:rPr lang="en-US" dirty="0" err="1" smtClean="0"/>
              <a:t>aglatadiki</a:t>
            </a:r>
            <a:r>
              <a:rPr lang="en-US" dirty="0" smtClean="0"/>
              <a:t> </a:t>
            </a:r>
            <a:r>
              <a:rPr lang="en-US" dirty="0" err="1" smtClean="0"/>
              <a:t>Boyovut</a:t>
            </a:r>
            <a:r>
              <a:rPr lang="en-US" dirty="0" smtClean="0"/>
              <a:t> </a:t>
            </a:r>
            <a:r>
              <a:rPr lang="en-US" dirty="0" err="1" smtClean="0"/>
              <a:t>tumanida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B050"/>
                </a:solidFill>
              </a:rPr>
              <a:t>yuk </a:t>
            </a:r>
            <a:r>
              <a:rPr lang="en-US" b="1" dirty="0" err="1" smtClean="0">
                <a:solidFill>
                  <a:srgbClr val="00B050"/>
                </a:solidFill>
              </a:rPr>
              <a:t>va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yo`lovchi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aylanmalari</a:t>
            </a:r>
            <a:r>
              <a:rPr lang="en-US" dirty="0" smtClean="0"/>
              <a:t> </a:t>
            </a:r>
            <a:r>
              <a:rPr lang="en-US" dirty="0" err="1" smtClean="0"/>
              <a:t>deyarli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ikki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barobarga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/>
              <a:t>ko`proq</a:t>
            </a:r>
            <a:r>
              <a:rPr lang="en-US" dirty="0" smtClean="0"/>
              <a:t> </a:t>
            </a:r>
            <a:r>
              <a:rPr lang="en-US" dirty="0" err="1" smtClean="0"/>
              <a:t>boshqa</a:t>
            </a:r>
            <a:r>
              <a:rPr lang="en-US" dirty="0" smtClean="0"/>
              <a:t> </a:t>
            </a:r>
            <a:r>
              <a:rPr lang="en-US" dirty="0" err="1" smtClean="0"/>
              <a:t>ko`rsatgichlarga</a:t>
            </a:r>
            <a:r>
              <a:rPr lang="en-US" dirty="0" smtClean="0"/>
              <a:t> </a:t>
            </a:r>
            <a:r>
              <a:rPr lang="en-US" dirty="0" err="1" smtClean="0"/>
              <a:t>qaraganda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vaqtning</a:t>
            </a:r>
            <a:r>
              <a:rPr lang="en-US" dirty="0" smtClean="0"/>
              <a:t> </a:t>
            </a:r>
            <a:r>
              <a:rPr lang="en-US" dirty="0" err="1" smtClean="0"/>
              <a:t>o`zida</a:t>
            </a:r>
            <a:r>
              <a:rPr lang="en-US" dirty="0" smtClean="0"/>
              <a:t> </a:t>
            </a:r>
            <a:r>
              <a:rPr lang="en-US" dirty="0" err="1" smtClean="0"/>
              <a:t>tumaning</a:t>
            </a:r>
            <a:r>
              <a:rPr lang="en-US" dirty="0" smtClean="0"/>
              <a:t> </a:t>
            </a:r>
            <a:r>
              <a:rPr lang="en-US" dirty="0" err="1" smtClean="0"/>
              <a:t>eng</a:t>
            </a:r>
            <a:r>
              <a:rPr lang="en-US" dirty="0" smtClean="0"/>
              <a:t> </a:t>
            </a:r>
            <a:r>
              <a:rPr lang="en-US" dirty="0" err="1" smtClean="0"/>
              <a:t>oqsaga</a:t>
            </a:r>
            <a:r>
              <a:rPr lang="en-US" dirty="0" smtClean="0"/>
              <a:t> </a:t>
            </a:r>
            <a:r>
              <a:rPr lang="en-US" dirty="0" err="1" smtClean="0"/>
              <a:t>tarafi</a:t>
            </a:r>
            <a:r>
              <a:rPr lang="en-US" dirty="0" smtClean="0"/>
              <a:t> </a:t>
            </a:r>
            <a:r>
              <a:rPr lang="en-US" dirty="0" err="1" smtClean="0"/>
              <a:t>bu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investitsiyalardir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3%</a:t>
            </a:r>
            <a:r>
              <a:rPr lang="en-US" dirty="0" smtClean="0"/>
              <a:t> </a:t>
            </a:r>
            <a:r>
              <a:rPr lang="en-US" dirty="0" err="1" smtClean="0"/>
              <a:t>butun</a:t>
            </a:r>
            <a:r>
              <a:rPr lang="en-US" dirty="0" smtClean="0"/>
              <a:t> </a:t>
            </a:r>
            <a:r>
              <a:rPr lang="en-US" dirty="0" err="1" smtClean="0"/>
              <a:t>viloyatdagi</a:t>
            </a:r>
            <a:r>
              <a:rPr lang="en-US" dirty="0" smtClean="0"/>
              <a:t> </a:t>
            </a:r>
            <a:r>
              <a:rPr lang="en-US" dirty="0" err="1" smtClean="0"/>
              <a:t>ulushi</a:t>
            </a:r>
            <a:r>
              <a:rPr lang="en-US" dirty="0" smtClean="0"/>
              <a:t> </a:t>
            </a:r>
            <a:r>
              <a:rPr lang="en-US" dirty="0" err="1" smtClean="0"/>
              <a:t>juda</a:t>
            </a:r>
            <a:r>
              <a:rPr lang="en-US" dirty="0" smtClean="0"/>
              <a:t> </a:t>
            </a:r>
            <a:r>
              <a:rPr lang="en-US" dirty="0" err="1" smtClean="0"/>
              <a:t>kam</a:t>
            </a:r>
            <a:r>
              <a:rPr lang="en-US" dirty="0" smtClean="0"/>
              <a:t>. </a:t>
            </a:r>
            <a:r>
              <a:rPr lang="en-US" dirty="0" err="1" smtClean="0"/>
              <a:t>Bundan</a:t>
            </a:r>
            <a:r>
              <a:rPr lang="en-US" dirty="0" smtClean="0"/>
              <a:t> </a:t>
            </a:r>
            <a:r>
              <a:rPr lang="en-US" dirty="0" err="1" smtClean="0"/>
              <a:t>tashqari</a:t>
            </a:r>
            <a:r>
              <a:rPr lang="en-US" dirty="0" smtClean="0"/>
              <a:t> </a:t>
            </a:r>
            <a:r>
              <a:rPr lang="en-US" dirty="0" err="1" smtClean="0"/>
              <a:t>shuni</a:t>
            </a:r>
            <a:r>
              <a:rPr lang="en-US" dirty="0" smtClean="0"/>
              <a:t> </a:t>
            </a:r>
            <a:r>
              <a:rPr lang="en-US" dirty="0" err="1" smtClean="0"/>
              <a:t>takidlash</a:t>
            </a:r>
            <a:r>
              <a:rPr lang="en-US" dirty="0" smtClean="0"/>
              <a:t> </a:t>
            </a:r>
            <a:r>
              <a:rPr lang="en-US" dirty="0" err="1" smtClean="0"/>
              <a:t>kerakki</a:t>
            </a:r>
            <a:r>
              <a:rPr lang="en-US" dirty="0" smtClean="0"/>
              <a:t> </a:t>
            </a:r>
            <a:r>
              <a:rPr lang="en-US" dirty="0" err="1" smtClean="0"/>
              <a:t>tumanning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import</a:t>
            </a:r>
            <a:r>
              <a:rPr lang="en-US" dirty="0" smtClean="0"/>
              <a:t> </a:t>
            </a:r>
            <a:r>
              <a:rPr lang="en-US" dirty="0" err="1" smtClean="0"/>
              <a:t>hajmi</a:t>
            </a:r>
            <a:r>
              <a:rPr lang="en-US" dirty="0" smtClean="0"/>
              <a:t> </a:t>
            </a:r>
            <a:r>
              <a:rPr lang="en-US" dirty="0" err="1" smtClean="0"/>
              <a:t>butun</a:t>
            </a:r>
            <a:r>
              <a:rPr lang="en-US" dirty="0" smtClean="0"/>
              <a:t> </a:t>
            </a:r>
            <a:r>
              <a:rPr lang="en-US" dirty="0" err="1" smtClean="0"/>
              <a:t>viloyatning</a:t>
            </a:r>
            <a:r>
              <a:rPr lang="en-US" dirty="0" smtClean="0"/>
              <a:t> </a:t>
            </a:r>
            <a:r>
              <a:rPr lang="en-US" dirty="0" err="1" smtClean="0"/>
              <a:t>ataga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1,8%</a:t>
            </a:r>
            <a:r>
              <a:rPr lang="en-US" dirty="0" smtClean="0"/>
              <a:t> </a:t>
            </a:r>
            <a:r>
              <a:rPr lang="en-US" dirty="0" err="1" smtClean="0"/>
              <a:t>ni</a:t>
            </a:r>
            <a:r>
              <a:rPr lang="en-US" dirty="0" smtClean="0"/>
              <a:t> </a:t>
            </a:r>
            <a:r>
              <a:rPr lang="en-US" dirty="0" err="1" smtClean="0"/>
              <a:t>tashkil</a:t>
            </a:r>
            <a:r>
              <a:rPr lang="en-US" dirty="0" smtClean="0"/>
              <a:t> </a:t>
            </a:r>
            <a:r>
              <a:rPr lang="en-US" dirty="0" err="1" smtClean="0"/>
              <a:t>qilmoqda</a:t>
            </a:r>
            <a:r>
              <a:rPr lang="en-US" dirty="0" smtClean="0"/>
              <a:t>. Bu </a:t>
            </a:r>
            <a:r>
              <a:rPr lang="en-US" dirty="0" err="1" smtClean="0"/>
              <a:t>shuni</a:t>
            </a:r>
            <a:r>
              <a:rPr lang="en-US" dirty="0" smtClean="0"/>
              <a:t> </a:t>
            </a:r>
            <a:r>
              <a:rPr lang="en-US" dirty="0" err="1" smtClean="0"/>
              <a:t>aglatadiki</a:t>
            </a:r>
            <a:r>
              <a:rPr lang="en-US" dirty="0" smtClean="0"/>
              <a:t> </a:t>
            </a:r>
            <a:r>
              <a:rPr lang="en-US" dirty="0" err="1" smtClean="0"/>
              <a:t>tumani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tashqi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iqtisodiy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aloqalari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juda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zaif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24375" y="6370736"/>
            <a:ext cx="3162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/>
              <a:t>O`lchov</a:t>
            </a:r>
            <a:r>
              <a:rPr lang="en-US" sz="1100" dirty="0" smtClean="0"/>
              <a:t> </a:t>
            </a:r>
            <a:r>
              <a:rPr lang="en-US" sz="1100" dirty="0" err="1" smtClean="0"/>
              <a:t>birligi</a:t>
            </a:r>
            <a:r>
              <a:rPr lang="en-US" sz="1100" dirty="0" smtClean="0"/>
              <a:t> </a:t>
            </a:r>
            <a:r>
              <a:rPr lang="en-US" sz="1100" dirty="0" err="1" smtClean="0"/>
              <a:t>foizda</a:t>
            </a:r>
            <a:r>
              <a:rPr lang="en-US" sz="1100" dirty="0" smtClean="0"/>
              <a:t> 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57470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be 2">
            <a:extLst>
              <a:ext uri="{FF2B5EF4-FFF2-40B4-BE49-F238E27FC236}">
                <a16:creationId xmlns:a16="http://schemas.microsoft.com/office/drawing/2014/main" xmlns="" id="{0DA5AC96-DC5A-4037-8A95-3F0DC9126E47}"/>
              </a:ext>
            </a:extLst>
          </p:cNvPr>
          <p:cNvSpPr/>
          <p:nvPr/>
        </p:nvSpPr>
        <p:spPr>
          <a:xfrm>
            <a:off x="567749" y="2266601"/>
            <a:ext cx="2192702" cy="529958"/>
          </a:xfrm>
          <a:prstGeom prst="cube">
            <a:avLst>
              <a:gd name="adj" fmla="val 1730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xmlns="" id="{B4A623CE-68F4-43B8-BAD3-20FA400A2AA3}"/>
              </a:ext>
            </a:extLst>
          </p:cNvPr>
          <p:cNvSpPr/>
          <p:nvPr/>
        </p:nvSpPr>
        <p:spPr>
          <a:xfrm>
            <a:off x="3467894" y="2266601"/>
            <a:ext cx="2192702" cy="529958"/>
          </a:xfrm>
          <a:prstGeom prst="cube">
            <a:avLst>
              <a:gd name="adj" fmla="val 1730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xmlns="" id="{E114A6F8-64A2-4B92-BC40-3A3C1FCA7CFB}"/>
              </a:ext>
            </a:extLst>
          </p:cNvPr>
          <p:cNvSpPr/>
          <p:nvPr/>
        </p:nvSpPr>
        <p:spPr>
          <a:xfrm>
            <a:off x="6316325" y="2266601"/>
            <a:ext cx="2192702" cy="529958"/>
          </a:xfrm>
          <a:prstGeom prst="cube">
            <a:avLst>
              <a:gd name="adj" fmla="val 1730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xmlns="" id="{A587E6D9-A51D-4845-A88A-AA461C393B80}"/>
              </a:ext>
            </a:extLst>
          </p:cNvPr>
          <p:cNvSpPr/>
          <p:nvPr/>
        </p:nvSpPr>
        <p:spPr>
          <a:xfrm>
            <a:off x="9133468" y="2266601"/>
            <a:ext cx="2192702" cy="529958"/>
          </a:xfrm>
          <a:prstGeom prst="cube">
            <a:avLst>
              <a:gd name="adj" fmla="val 17308"/>
            </a:avLst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" name="Teardrop 12">
            <a:extLst>
              <a:ext uri="{FF2B5EF4-FFF2-40B4-BE49-F238E27FC236}">
                <a16:creationId xmlns:a16="http://schemas.microsoft.com/office/drawing/2014/main" xmlns="" id="{89E37DE1-E201-4F5E-857C-7D445258DB3B}"/>
              </a:ext>
            </a:extLst>
          </p:cNvPr>
          <p:cNvSpPr/>
          <p:nvPr/>
        </p:nvSpPr>
        <p:spPr>
          <a:xfrm rot="8100000">
            <a:off x="1051434" y="677551"/>
            <a:ext cx="1239172" cy="1239172"/>
          </a:xfrm>
          <a:custGeom>
            <a:avLst/>
            <a:gdLst/>
            <a:ahLst/>
            <a:cxnLst/>
            <a:rect l="l" t="t" r="r" b="b"/>
            <a:pathLst>
              <a:path w="1239172" h="1239172">
                <a:moveTo>
                  <a:pt x="226976" y="1012196"/>
                </a:moveTo>
                <a:cubicBezTo>
                  <a:pt x="425211" y="1210431"/>
                  <a:pt x="746612" y="1210431"/>
                  <a:pt x="944847" y="1012196"/>
                </a:cubicBezTo>
                <a:cubicBezTo>
                  <a:pt x="1143081" y="813962"/>
                  <a:pt x="1143081" y="492561"/>
                  <a:pt x="944847" y="294326"/>
                </a:cubicBezTo>
                <a:cubicBezTo>
                  <a:pt x="746612" y="96092"/>
                  <a:pt x="425211" y="96092"/>
                  <a:pt x="226976" y="294326"/>
                </a:cubicBezTo>
                <a:cubicBezTo>
                  <a:pt x="28742" y="492561"/>
                  <a:pt x="28742" y="813962"/>
                  <a:pt x="226976" y="1012196"/>
                </a:cubicBezTo>
                <a:close/>
                <a:moveTo>
                  <a:pt x="171609" y="1067563"/>
                </a:moveTo>
                <a:cubicBezTo>
                  <a:pt x="65580" y="961534"/>
                  <a:pt x="0" y="815056"/>
                  <a:pt x="0" y="653261"/>
                </a:cubicBezTo>
                <a:lnTo>
                  <a:pt x="1" y="653261"/>
                </a:lnTo>
                <a:cubicBezTo>
                  <a:pt x="1" y="329671"/>
                  <a:pt x="262322" y="67350"/>
                  <a:pt x="585912" y="67350"/>
                </a:cubicBezTo>
                <a:cubicBezTo>
                  <a:pt x="803665" y="67350"/>
                  <a:pt x="1021419" y="44900"/>
                  <a:pt x="1239172" y="0"/>
                </a:cubicBezTo>
                <a:cubicBezTo>
                  <a:pt x="1194272" y="217753"/>
                  <a:pt x="1171822" y="435507"/>
                  <a:pt x="1171822" y="653261"/>
                </a:cubicBezTo>
                <a:cubicBezTo>
                  <a:pt x="1171822" y="976851"/>
                  <a:pt x="909501" y="1239172"/>
                  <a:pt x="585911" y="1239172"/>
                </a:cubicBezTo>
                <a:cubicBezTo>
                  <a:pt x="424116" y="1239172"/>
                  <a:pt x="277638" y="1173592"/>
                  <a:pt x="171609" y="10675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" name="Teardrop 12">
            <a:extLst>
              <a:ext uri="{FF2B5EF4-FFF2-40B4-BE49-F238E27FC236}">
                <a16:creationId xmlns:a16="http://schemas.microsoft.com/office/drawing/2014/main" xmlns="" id="{0B525869-D9E3-41A8-9AFD-71AB07AF1B98}"/>
              </a:ext>
            </a:extLst>
          </p:cNvPr>
          <p:cNvSpPr/>
          <p:nvPr/>
        </p:nvSpPr>
        <p:spPr>
          <a:xfrm rot="8100000">
            <a:off x="3959745" y="677550"/>
            <a:ext cx="1239172" cy="1239172"/>
          </a:xfrm>
          <a:custGeom>
            <a:avLst/>
            <a:gdLst/>
            <a:ahLst/>
            <a:cxnLst/>
            <a:rect l="l" t="t" r="r" b="b"/>
            <a:pathLst>
              <a:path w="1239172" h="1239172">
                <a:moveTo>
                  <a:pt x="226976" y="1012196"/>
                </a:moveTo>
                <a:cubicBezTo>
                  <a:pt x="425211" y="1210431"/>
                  <a:pt x="746612" y="1210431"/>
                  <a:pt x="944847" y="1012196"/>
                </a:cubicBezTo>
                <a:cubicBezTo>
                  <a:pt x="1143081" y="813962"/>
                  <a:pt x="1143081" y="492561"/>
                  <a:pt x="944847" y="294326"/>
                </a:cubicBezTo>
                <a:cubicBezTo>
                  <a:pt x="746612" y="96092"/>
                  <a:pt x="425211" y="96092"/>
                  <a:pt x="226976" y="294326"/>
                </a:cubicBezTo>
                <a:cubicBezTo>
                  <a:pt x="28742" y="492561"/>
                  <a:pt x="28742" y="813962"/>
                  <a:pt x="226976" y="1012196"/>
                </a:cubicBezTo>
                <a:close/>
                <a:moveTo>
                  <a:pt x="171609" y="1067563"/>
                </a:moveTo>
                <a:cubicBezTo>
                  <a:pt x="65580" y="961534"/>
                  <a:pt x="0" y="815056"/>
                  <a:pt x="0" y="653261"/>
                </a:cubicBezTo>
                <a:lnTo>
                  <a:pt x="1" y="653261"/>
                </a:lnTo>
                <a:cubicBezTo>
                  <a:pt x="1" y="329671"/>
                  <a:pt x="262322" y="67350"/>
                  <a:pt x="585912" y="67350"/>
                </a:cubicBezTo>
                <a:cubicBezTo>
                  <a:pt x="803665" y="67350"/>
                  <a:pt x="1021419" y="44900"/>
                  <a:pt x="1239172" y="0"/>
                </a:cubicBezTo>
                <a:cubicBezTo>
                  <a:pt x="1194272" y="217753"/>
                  <a:pt x="1171822" y="435507"/>
                  <a:pt x="1171822" y="653261"/>
                </a:cubicBezTo>
                <a:cubicBezTo>
                  <a:pt x="1171822" y="976851"/>
                  <a:pt x="909501" y="1239172"/>
                  <a:pt x="585911" y="1239172"/>
                </a:cubicBezTo>
                <a:cubicBezTo>
                  <a:pt x="424116" y="1239172"/>
                  <a:pt x="277638" y="1173592"/>
                  <a:pt x="171609" y="10675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" name="Teardrop 12">
            <a:extLst>
              <a:ext uri="{FF2B5EF4-FFF2-40B4-BE49-F238E27FC236}">
                <a16:creationId xmlns:a16="http://schemas.microsoft.com/office/drawing/2014/main" xmlns="" id="{27120948-4045-4306-B22F-1F0C240DDEE8}"/>
              </a:ext>
            </a:extLst>
          </p:cNvPr>
          <p:cNvSpPr/>
          <p:nvPr/>
        </p:nvSpPr>
        <p:spPr>
          <a:xfrm rot="8100000">
            <a:off x="6808178" y="677549"/>
            <a:ext cx="1239172" cy="1239172"/>
          </a:xfrm>
          <a:custGeom>
            <a:avLst/>
            <a:gdLst/>
            <a:ahLst/>
            <a:cxnLst/>
            <a:rect l="l" t="t" r="r" b="b"/>
            <a:pathLst>
              <a:path w="1239172" h="1239172">
                <a:moveTo>
                  <a:pt x="226976" y="1012196"/>
                </a:moveTo>
                <a:cubicBezTo>
                  <a:pt x="425211" y="1210431"/>
                  <a:pt x="746612" y="1210431"/>
                  <a:pt x="944847" y="1012196"/>
                </a:cubicBezTo>
                <a:cubicBezTo>
                  <a:pt x="1143081" y="813962"/>
                  <a:pt x="1143081" y="492561"/>
                  <a:pt x="944847" y="294326"/>
                </a:cubicBezTo>
                <a:cubicBezTo>
                  <a:pt x="746612" y="96092"/>
                  <a:pt x="425211" y="96092"/>
                  <a:pt x="226976" y="294326"/>
                </a:cubicBezTo>
                <a:cubicBezTo>
                  <a:pt x="28742" y="492561"/>
                  <a:pt x="28742" y="813962"/>
                  <a:pt x="226976" y="1012196"/>
                </a:cubicBezTo>
                <a:close/>
                <a:moveTo>
                  <a:pt x="171609" y="1067563"/>
                </a:moveTo>
                <a:cubicBezTo>
                  <a:pt x="65580" y="961534"/>
                  <a:pt x="0" y="815056"/>
                  <a:pt x="0" y="653261"/>
                </a:cubicBezTo>
                <a:lnTo>
                  <a:pt x="1" y="653261"/>
                </a:lnTo>
                <a:cubicBezTo>
                  <a:pt x="1" y="329671"/>
                  <a:pt x="262322" y="67350"/>
                  <a:pt x="585912" y="67350"/>
                </a:cubicBezTo>
                <a:cubicBezTo>
                  <a:pt x="803665" y="67350"/>
                  <a:pt x="1021419" y="44900"/>
                  <a:pt x="1239172" y="0"/>
                </a:cubicBezTo>
                <a:cubicBezTo>
                  <a:pt x="1194272" y="217753"/>
                  <a:pt x="1171822" y="435507"/>
                  <a:pt x="1171822" y="653261"/>
                </a:cubicBezTo>
                <a:cubicBezTo>
                  <a:pt x="1171822" y="976851"/>
                  <a:pt x="909501" y="1239172"/>
                  <a:pt x="585911" y="1239172"/>
                </a:cubicBezTo>
                <a:cubicBezTo>
                  <a:pt x="424116" y="1239172"/>
                  <a:pt x="277638" y="1173592"/>
                  <a:pt x="171609" y="106756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" name="Teardrop 12">
            <a:extLst>
              <a:ext uri="{FF2B5EF4-FFF2-40B4-BE49-F238E27FC236}">
                <a16:creationId xmlns:a16="http://schemas.microsoft.com/office/drawing/2014/main" xmlns="" id="{3593FEA9-9BD2-44EA-8E5C-1B865D54FCC3}"/>
              </a:ext>
            </a:extLst>
          </p:cNvPr>
          <p:cNvSpPr/>
          <p:nvPr/>
        </p:nvSpPr>
        <p:spPr>
          <a:xfrm rot="8100000">
            <a:off x="9625317" y="677548"/>
            <a:ext cx="1239172" cy="1239172"/>
          </a:xfrm>
          <a:custGeom>
            <a:avLst/>
            <a:gdLst/>
            <a:ahLst/>
            <a:cxnLst/>
            <a:rect l="l" t="t" r="r" b="b"/>
            <a:pathLst>
              <a:path w="1239172" h="1239172">
                <a:moveTo>
                  <a:pt x="226976" y="1012196"/>
                </a:moveTo>
                <a:cubicBezTo>
                  <a:pt x="425211" y="1210431"/>
                  <a:pt x="746612" y="1210431"/>
                  <a:pt x="944847" y="1012196"/>
                </a:cubicBezTo>
                <a:cubicBezTo>
                  <a:pt x="1143081" y="813962"/>
                  <a:pt x="1143081" y="492561"/>
                  <a:pt x="944847" y="294326"/>
                </a:cubicBezTo>
                <a:cubicBezTo>
                  <a:pt x="746612" y="96092"/>
                  <a:pt x="425211" y="96092"/>
                  <a:pt x="226976" y="294326"/>
                </a:cubicBezTo>
                <a:cubicBezTo>
                  <a:pt x="28742" y="492561"/>
                  <a:pt x="28742" y="813962"/>
                  <a:pt x="226976" y="1012196"/>
                </a:cubicBezTo>
                <a:close/>
                <a:moveTo>
                  <a:pt x="171609" y="1067563"/>
                </a:moveTo>
                <a:cubicBezTo>
                  <a:pt x="65580" y="961534"/>
                  <a:pt x="0" y="815056"/>
                  <a:pt x="0" y="653261"/>
                </a:cubicBezTo>
                <a:lnTo>
                  <a:pt x="1" y="653261"/>
                </a:lnTo>
                <a:cubicBezTo>
                  <a:pt x="1" y="329671"/>
                  <a:pt x="262322" y="67350"/>
                  <a:pt x="585912" y="67350"/>
                </a:cubicBezTo>
                <a:cubicBezTo>
                  <a:pt x="803665" y="67350"/>
                  <a:pt x="1021419" y="44900"/>
                  <a:pt x="1239172" y="0"/>
                </a:cubicBezTo>
                <a:cubicBezTo>
                  <a:pt x="1194272" y="217753"/>
                  <a:pt x="1171822" y="435507"/>
                  <a:pt x="1171822" y="653261"/>
                </a:cubicBezTo>
                <a:cubicBezTo>
                  <a:pt x="1171822" y="976851"/>
                  <a:pt x="909501" y="1239172"/>
                  <a:pt x="585911" y="1239172"/>
                </a:cubicBezTo>
                <a:cubicBezTo>
                  <a:pt x="424116" y="1239172"/>
                  <a:pt x="277638" y="1173592"/>
                  <a:pt x="171609" y="106756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 extrusionH="76200">
            <a:extrusionClr>
              <a:schemeClr val="accent4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BA41481E-DA29-48EE-8FCD-BE9AA782F181}"/>
              </a:ext>
            </a:extLst>
          </p:cNvPr>
          <p:cNvGrpSpPr/>
          <p:nvPr/>
        </p:nvGrpSpPr>
        <p:grpSpPr>
          <a:xfrm>
            <a:off x="9113919" y="2925817"/>
            <a:ext cx="2964279" cy="3801046"/>
            <a:chOff x="5889060" y="3872747"/>
            <a:chExt cx="2544458" cy="2141057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BE73798A-669D-4160-85B0-C692D54A7E2F}"/>
                </a:ext>
              </a:extLst>
            </p:cNvPr>
            <p:cNvSpPr txBox="1"/>
            <p:nvPr/>
          </p:nvSpPr>
          <p:spPr>
            <a:xfrm>
              <a:off x="5905838" y="4063451"/>
              <a:ext cx="2527680" cy="1950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spcAft>
                  <a:spcPts val="600"/>
                </a:spcAft>
                <a:buFont typeface="Wingdings" pitchFamily="2" charset="2"/>
                <a:buChar char="Ø"/>
              </a:pP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Moliyaviy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xizmatlar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66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endPara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spcAft>
                  <a:spcPts val="600"/>
                </a:spcAft>
                <a:buFont typeface="Wingdings" pitchFamily="2" charset="2"/>
                <a:buChar char="Ø"/>
              </a:pP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Savdo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xizmatlari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 55,2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endPara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Wingdings" pitchFamily="2" charset="2"/>
                <a:buChar char="Ø"/>
              </a:pP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Transport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xizmatlari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 - 17,2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mrld</a:t>
              </a:r>
              <a:endPara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Wingdings" pitchFamily="2" charset="2"/>
                <a:buChar char="Ø"/>
              </a:pP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Aloqa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va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axboratlashtirish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14,6mlrd</a:t>
              </a:r>
            </a:p>
            <a:p>
              <a:pPr marL="171450" indent="-171450">
                <a:buFont typeface="Wingdings" pitchFamily="2" charset="2"/>
                <a:buChar char="Ø"/>
              </a:pPr>
              <a:r>
                <a:rPr lang="en-US" altLang="ko-KR" sz="13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Shaxsiy</a:t>
              </a:r>
              <a:r>
                <a:rPr lang="en-US" altLang="ko-KR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xizmatlar</a:t>
              </a:r>
              <a:r>
                <a:rPr lang="en-US" altLang="ko-KR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8,4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endPara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Wingdings" pitchFamily="2" charset="2"/>
                <a:buChar char="Ø"/>
              </a:pP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Kompyuter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va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mayishiy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tovar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tamirlash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7,1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endPara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Wingdings" pitchFamily="2" charset="2"/>
                <a:buChar char="Ø"/>
              </a:pP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Ijara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xizmatlari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3,8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mrld</a:t>
              </a:r>
              <a:endPara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Wingdings" pitchFamily="2" charset="2"/>
                <a:buChar char="Ø"/>
              </a:pP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Yashash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va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ovqatlanish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3,2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endPara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Wingdings" pitchFamily="2" charset="2"/>
                <a:buChar char="Ø"/>
              </a:pP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Ko`chmas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mulk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bilan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bog`liq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1,0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endPara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Wingdings" pitchFamily="2" charset="2"/>
                <a:buChar char="Ø"/>
              </a:pP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Ta`lim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sohasi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0,8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endPara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Wingdings" pitchFamily="2" charset="2"/>
                <a:buChar char="Ø"/>
              </a:pP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Sog`liqni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saqlash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0,4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endPara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Wingdings" pitchFamily="2" charset="2"/>
                <a:buChar char="Ø"/>
              </a:pP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Boshqalar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2,7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endPara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Wingdings" pitchFamily="2" charset="2"/>
                <a:buChar char="Ø"/>
              </a:pPr>
              <a:endPara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BCF22D9F-6ACA-40FB-AC80-4C2273B94C3C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190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180,5 </a:t>
              </a:r>
              <a:r>
                <a:rPr lang="en-US" altLang="ko-KR" sz="16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mrld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52F123F1-C8D3-4A66-9945-9086A471B317}"/>
              </a:ext>
            </a:extLst>
          </p:cNvPr>
          <p:cNvGrpSpPr/>
          <p:nvPr/>
        </p:nvGrpSpPr>
        <p:grpSpPr>
          <a:xfrm>
            <a:off x="5943601" y="2925821"/>
            <a:ext cx="3304937" cy="2164663"/>
            <a:chOff x="5822085" y="3872747"/>
            <a:chExt cx="2700828" cy="112929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9A3A978F-8F31-4A2E-AAF5-93EA9E4EF30F}"/>
                </a:ext>
              </a:extLst>
            </p:cNvPr>
            <p:cNvSpPr txBox="1"/>
            <p:nvPr/>
          </p:nvSpPr>
          <p:spPr>
            <a:xfrm>
              <a:off x="5822085" y="4110903"/>
              <a:ext cx="2700828" cy="891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spcAft>
                  <a:spcPts val="600"/>
                </a:spcAft>
                <a:buFont typeface="Wingdings" pitchFamily="2" charset="2"/>
                <a:buChar char="Ø"/>
              </a:pP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Tijorat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bank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kreditlari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85,1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endPara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Wingdings" pitchFamily="2" charset="2"/>
                <a:buChar char="Ø"/>
              </a:pP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Chet el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investitsiya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va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kreditlari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43,2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mrld</a:t>
              </a:r>
              <a:endPara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spcAft>
                  <a:spcPts val="600"/>
                </a:spcAft>
                <a:buFont typeface="Wingdings" pitchFamily="2" charset="2"/>
                <a:buChar char="Ø"/>
              </a:pP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Byudjet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mablag`lari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34,4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endPara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spcAft>
                  <a:spcPts val="600"/>
                </a:spcAft>
                <a:buFont typeface="Wingdings" pitchFamily="2" charset="2"/>
                <a:buChar char="Ø"/>
              </a:pP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Korxona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o`z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mablag`lari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20,5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endPara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Wingdings" pitchFamily="2" charset="2"/>
                <a:buChar char="Ø"/>
              </a:pP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Boshqa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mablag`lar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30,3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endPara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marL="171450" indent="-171450">
                <a:buFont typeface="Wingdings" pitchFamily="2" charset="2"/>
                <a:buChar char="Ø"/>
              </a:pPr>
              <a:endParaRPr lang="en-US" altLang="ko-K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BA8F69F5-DE61-4684-9F37-0222ECEFBB22}"/>
                </a:ext>
              </a:extLst>
            </p:cNvPr>
            <p:cNvSpPr txBox="1"/>
            <p:nvPr/>
          </p:nvSpPr>
          <p:spPr>
            <a:xfrm>
              <a:off x="5889060" y="3872747"/>
              <a:ext cx="2527680" cy="176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213,5 </a:t>
              </a:r>
              <a:r>
                <a:rPr lang="en-US" altLang="ko-KR" sz="16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8ED9B98-DEE9-4176-99BA-B9110F52B080}"/>
              </a:ext>
            </a:extLst>
          </p:cNvPr>
          <p:cNvSpPr txBox="1"/>
          <p:nvPr/>
        </p:nvSpPr>
        <p:spPr>
          <a:xfrm>
            <a:off x="3098760" y="3382324"/>
            <a:ext cx="3050622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Wingdings" pitchFamily="2" charset="2"/>
              <a:buChar char="Ø"/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168 </a:t>
            </a:r>
            <a:r>
              <a:rPr lang="en-US" altLang="ko-KR" sz="13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mlrd</a:t>
            </a: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so`mlik</a:t>
            </a: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iste`mol</a:t>
            </a:r>
            <a:r>
              <a:rPr lang="en-US" altLang="ko-KR" sz="13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3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tovarlari</a:t>
            </a:r>
            <a:endParaRPr lang="en-US" altLang="ko-KR" sz="1300" dirty="0" smtClean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  <a:p>
            <a:pPr marL="342900" indent="-342900">
              <a:spcAft>
                <a:spcPts val="600"/>
              </a:spcAft>
              <a:buFont typeface="+mj-lt"/>
              <a:buAutoNum type="alphaLcPeriod"/>
            </a:pPr>
            <a:r>
              <a:rPr lang="uz-Cyrl-UZ" sz="1300" dirty="0"/>
              <a:t>85,8 </a:t>
            </a:r>
            <a:r>
              <a:rPr lang="en-US" sz="1300" dirty="0" err="1" smtClean="0"/>
              <a:t>mlrd</a:t>
            </a:r>
            <a:r>
              <a:rPr lang="en-US" sz="1300" dirty="0" smtClean="0"/>
              <a:t> </a:t>
            </a:r>
            <a:r>
              <a:rPr lang="en-US" sz="1300" dirty="0" err="1" smtClean="0"/>
              <a:t>oziq</a:t>
            </a:r>
            <a:r>
              <a:rPr lang="en-US" sz="1300" dirty="0" smtClean="0"/>
              <a:t> - </a:t>
            </a:r>
            <a:r>
              <a:rPr lang="en-US" sz="1300" dirty="0" err="1" smtClean="0"/>
              <a:t>ovqat</a:t>
            </a:r>
            <a:r>
              <a:rPr lang="en-US" sz="1300" dirty="0" smtClean="0"/>
              <a:t> </a:t>
            </a:r>
            <a:r>
              <a:rPr lang="en-US" sz="1300" dirty="0" err="1" smtClean="0"/>
              <a:t>mahsuloti</a:t>
            </a:r>
            <a:endParaRPr lang="en-US" sz="1300" dirty="0" smtClean="0"/>
          </a:p>
          <a:p>
            <a:pPr marL="342900" indent="-342900">
              <a:buFont typeface="+mj-lt"/>
              <a:buAutoNum type="alphaLcPeriod"/>
            </a:pPr>
            <a:r>
              <a:rPr lang="uz-Cyrl-UZ" sz="1300" dirty="0" smtClean="0"/>
              <a:t>82,8</a:t>
            </a:r>
            <a:r>
              <a:rPr lang="en-US" sz="1300" dirty="0" smtClean="0"/>
              <a:t> </a:t>
            </a:r>
            <a:r>
              <a:rPr lang="en-US" sz="1300" dirty="0" err="1" smtClean="0"/>
              <a:t>mlrd</a:t>
            </a:r>
            <a:r>
              <a:rPr lang="uz-Cyrl-UZ" sz="1300" dirty="0" smtClean="0"/>
              <a:t> </a:t>
            </a:r>
            <a:r>
              <a:rPr lang="en-US" sz="1300" dirty="0" err="1" smtClean="0"/>
              <a:t>nooziq</a:t>
            </a:r>
            <a:r>
              <a:rPr lang="en-US" sz="1300" dirty="0" smtClean="0"/>
              <a:t> – </a:t>
            </a:r>
            <a:r>
              <a:rPr lang="en-US" sz="1300" dirty="0" err="1" smtClean="0"/>
              <a:t>ovqat</a:t>
            </a:r>
            <a:r>
              <a:rPr lang="en-US" sz="1300" dirty="0" smtClean="0"/>
              <a:t> </a:t>
            </a:r>
            <a:r>
              <a:rPr lang="en-US" sz="1300" dirty="0" err="1" smtClean="0"/>
              <a:t>mahsuloti</a:t>
            </a:r>
            <a:endParaRPr lang="ko-KR" altLang="en-US" sz="13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279A0D10-B029-49CF-910E-105EC30A7ECE}"/>
              </a:ext>
            </a:extLst>
          </p:cNvPr>
          <p:cNvGrpSpPr/>
          <p:nvPr/>
        </p:nvGrpSpPr>
        <p:grpSpPr>
          <a:xfrm>
            <a:off x="333375" y="2925819"/>
            <a:ext cx="2962275" cy="2149275"/>
            <a:chOff x="5885918" y="3872747"/>
            <a:chExt cx="2530821" cy="129302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602F619F-F84B-411C-9A5C-3BA82D377854}"/>
                </a:ext>
              </a:extLst>
            </p:cNvPr>
            <p:cNvSpPr txBox="1"/>
            <p:nvPr/>
          </p:nvSpPr>
          <p:spPr>
            <a:xfrm>
              <a:off x="5885918" y="4147383"/>
              <a:ext cx="2527679" cy="1018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Wingdings" pitchFamily="2" charset="2"/>
                <a:buChar char="Ø"/>
              </a:pP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Qishloq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xo`jaligi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mahsulotlari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ishlab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chiqarish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1157,5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endPara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Shunda</a:t>
              </a:r>
              <a:endPara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marL="228600" indent="-228600">
                <a:buFont typeface="+mj-lt"/>
                <a:buAutoNum type="alphaLcPeriod"/>
              </a:pP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Dexqon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xo`jaliklari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730,6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marL="228600" indent="-228600">
                <a:buFont typeface="+mj-lt"/>
                <a:buAutoNum type="alphaLcPeriod"/>
              </a:pP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Fermer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xo`jaliklari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– 387,5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marL="228600" indent="-228600">
                <a:buFont typeface="+mj-lt"/>
                <a:buAutoNum type="alphaLcPeriod"/>
              </a:pP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Qishloq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xo`jaligini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faoliyatini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amaga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oshiruvchi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tashkilotlar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-39,4 </a:t>
              </a:r>
              <a:r>
                <a:rPr lang="en-US" altLang="ko-KR" sz="13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r>
                <a:rPr lang="en-US" altLang="ko-KR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</a:t>
              </a:r>
              <a:endParaRPr lang="ko-KR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2AB1703B-FB2C-4DB9-8521-3B0BCC2E8CB5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223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1222 </a:t>
              </a:r>
              <a:r>
                <a:rPr lang="en-US" altLang="ko-KR" sz="16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mlrd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11BF06E5-48E0-40E5-9A2F-F92F39FB8168}"/>
              </a:ext>
            </a:extLst>
          </p:cNvPr>
          <p:cNvSpPr txBox="1"/>
          <p:nvPr/>
        </p:nvSpPr>
        <p:spPr>
          <a:xfrm>
            <a:off x="810721" y="2406268"/>
            <a:ext cx="17205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Qishloq</a:t>
            </a:r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xo`jaligi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0C907B96-A7C7-4173-A636-CD4A65C176A2}"/>
              </a:ext>
            </a:extLst>
          </p:cNvPr>
          <p:cNvSpPr txBox="1"/>
          <p:nvPr/>
        </p:nvSpPr>
        <p:spPr>
          <a:xfrm>
            <a:off x="3696536" y="2406267"/>
            <a:ext cx="17222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Sanoat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9D55152F-C507-4C1E-8030-C69BCA05888A}"/>
              </a:ext>
            </a:extLst>
          </p:cNvPr>
          <p:cNvSpPr txBox="1"/>
          <p:nvPr/>
        </p:nvSpPr>
        <p:spPr>
          <a:xfrm>
            <a:off x="6580030" y="2406268"/>
            <a:ext cx="15915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Investitsiyalar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D9D8A133-4E8E-47A0-91A7-AD36FD744813}"/>
              </a:ext>
            </a:extLst>
          </p:cNvPr>
          <p:cNvSpPr txBox="1"/>
          <p:nvPr/>
        </p:nvSpPr>
        <p:spPr>
          <a:xfrm>
            <a:off x="9248536" y="2406268"/>
            <a:ext cx="18467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Xizmatlar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9" name="Oval 21">
            <a:extLst>
              <a:ext uri="{FF2B5EF4-FFF2-40B4-BE49-F238E27FC236}">
                <a16:creationId xmlns:a16="http://schemas.microsoft.com/office/drawing/2014/main" xmlns="" id="{B92F2676-D90E-40BF-8AC5-C623D6EC5932}"/>
              </a:ext>
            </a:extLst>
          </p:cNvPr>
          <p:cNvSpPr>
            <a:spLocks noChangeAspect="1"/>
          </p:cNvSpPr>
          <p:nvPr/>
        </p:nvSpPr>
        <p:spPr>
          <a:xfrm>
            <a:off x="4340865" y="1023814"/>
            <a:ext cx="476932" cy="4809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1" name="Прямоугольник 40"/>
          <p:cNvSpPr/>
          <p:nvPr/>
        </p:nvSpPr>
        <p:spPr>
          <a:xfrm>
            <a:off x="3286972" y="2879647"/>
            <a:ext cx="25545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338,9 </a:t>
            </a:r>
            <a:r>
              <a:rPr lang="en-US" altLang="ko-KR" sz="16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mrld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42" name="Block Arc 11">
            <a:extLst>
              <a:ext uri="{FF2B5EF4-FFF2-40B4-BE49-F238E27FC236}">
                <a16:creationId xmlns:a16="http://schemas.microsoft.com/office/drawing/2014/main" xmlns="" id="{6237B46C-EE2F-45F5-A452-AEF5853F7D2C}"/>
              </a:ext>
            </a:extLst>
          </p:cNvPr>
          <p:cNvSpPr/>
          <p:nvPr/>
        </p:nvSpPr>
        <p:spPr>
          <a:xfrm rot="10800000">
            <a:off x="7267711" y="983878"/>
            <a:ext cx="320105" cy="520850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17040" y="6438849"/>
            <a:ext cx="3162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/>
              <a:t>O`lchov</a:t>
            </a:r>
            <a:r>
              <a:rPr lang="en-US" sz="1100" dirty="0" smtClean="0"/>
              <a:t> </a:t>
            </a:r>
            <a:r>
              <a:rPr lang="en-US" sz="1100" dirty="0" err="1" smtClean="0"/>
              <a:t>birligi</a:t>
            </a:r>
            <a:r>
              <a:rPr lang="en-US" sz="1100" dirty="0" smtClean="0"/>
              <a:t> </a:t>
            </a:r>
            <a:r>
              <a:rPr lang="en-US" sz="1100" dirty="0" err="1" smtClean="0"/>
              <a:t>mlrd</a:t>
            </a:r>
            <a:r>
              <a:rPr lang="en-US" sz="1100" dirty="0" smtClean="0"/>
              <a:t> </a:t>
            </a:r>
            <a:r>
              <a:rPr lang="en-US" sz="1100" dirty="0" err="1" smtClean="0"/>
              <a:t>so`mda</a:t>
            </a:r>
            <a:r>
              <a:rPr lang="en-US" sz="1100" dirty="0" smtClean="0"/>
              <a:t> </a:t>
            </a:r>
            <a:endParaRPr lang="ru-RU" sz="1100" dirty="0"/>
          </a:p>
        </p:txBody>
      </p:sp>
      <p:grpSp>
        <p:nvGrpSpPr>
          <p:cNvPr id="31" name="Group 88">
            <a:extLst>
              <a:ext uri="{FF2B5EF4-FFF2-40B4-BE49-F238E27FC236}">
                <a16:creationId xmlns:a16="http://schemas.microsoft.com/office/drawing/2014/main" xmlns="" id="{3CCFA0BC-2875-410E-B369-20BA6408458E}"/>
              </a:ext>
            </a:extLst>
          </p:cNvPr>
          <p:cNvGrpSpPr/>
          <p:nvPr/>
        </p:nvGrpSpPr>
        <p:grpSpPr>
          <a:xfrm>
            <a:off x="9936056" y="939044"/>
            <a:ext cx="617694" cy="650453"/>
            <a:chOff x="2667000" y="3488664"/>
            <a:chExt cx="1613992" cy="1612418"/>
          </a:xfrm>
          <a:solidFill>
            <a:schemeClr val="accent3"/>
          </a:solidFill>
        </p:grpSpPr>
        <p:sp>
          <p:nvSpPr>
            <p:cNvPr id="33" name="Freeform: Shape 89">
              <a:extLst>
                <a:ext uri="{FF2B5EF4-FFF2-40B4-BE49-F238E27FC236}">
                  <a16:creationId xmlns:a16="http://schemas.microsoft.com/office/drawing/2014/main" xmlns="" id="{E0FD0622-1F8D-408C-816D-BA8DBBF239C0}"/>
                </a:ext>
              </a:extLst>
            </p:cNvPr>
            <p:cNvSpPr/>
            <p:nvPr/>
          </p:nvSpPr>
          <p:spPr>
            <a:xfrm>
              <a:off x="2667000" y="3488664"/>
              <a:ext cx="1613992" cy="1612418"/>
            </a:xfrm>
            <a:custGeom>
              <a:avLst/>
              <a:gdLst>
                <a:gd name="connsiteX0" fmla="*/ 3285146 w 3285145"/>
                <a:gd name="connsiteY0" fmla="*/ 0 h 3281941"/>
                <a:gd name="connsiteX1" fmla="*/ 3282297 w 3285145"/>
                <a:gd name="connsiteY1" fmla="*/ 36961 h 3281941"/>
                <a:gd name="connsiteX2" fmla="*/ 3282155 w 3285145"/>
                <a:gd name="connsiteY2" fmla="*/ 3243699 h 3281941"/>
                <a:gd name="connsiteX3" fmla="*/ 3282155 w 3285145"/>
                <a:gd name="connsiteY3" fmla="*/ 3281941 h 3281941"/>
                <a:gd name="connsiteX4" fmla="*/ 3249254 w 3285145"/>
                <a:gd name="connsiteY4" fmla="*/ 3281941 h 3281941"/>
                <a:gd name="connsiteX5" fmla="*/ 31833 w 3285145"/>
                <a:gd name="connsiteY5" fmla="*/ 3281870 h 3281941"/>
                <a:gd name="connsiteX6" fmla="*/ 0 w 3285145"/>
                <a:gd name="connsiteY6" fmla="*/ 3279876 h 3281941"/>
                <a:gd name="connsiteX7" fmla="*/ 0 w 3285145"/>
                <a:gd name="connsiteY7" fmla="*/ 0 h 3281941"/>
                <a:gd name="connsiteX8" fmla="*/ 3285146 w 3285145"/>
                <a:gd name="connsiteY8" fmla="*/ 0 h 3281941"/>
                <a:gd name="connsiteX9" fmla="*/ 3117506 w 3285145"/>
                <a:gd name="connsiteY9" fmla="*/ 3117648 h 3281941"/>
                <a:gd name="connsiteX10" fmla="*/ 3117506 w 3285145"/>
                <a:gd name="connsiteY10" fmla="*/ 165788 h 3281941"/>
                <a:gd name="connsiteX11" fmla="*/ 165788 w 3285145"/>
                <a:gd name="connsiteY11" fmla="*/ 165788 h 3281941"/>
                <a:gd name="connsiteX12" fmla="*/ 165788 w 3285145"/>
                <a:gd name="connsiteY12" fmla="*/ 3117648 h 3281941"/>
                <a:gd name="connsiteX13" fmla="*/ 3117506 w 3285145"/>
                <a:gd name="connsiteY13" fmla="*/ 3117648 h 3281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85145" h="3281941">
                  <a:moveTo>
                    <a:pt x="3285146" y="0"/>
                  </a:moveTo>
                  <a:cubicBezTo>
                    <a:pt x="3284149" y="12320"/>
                    <a:pt x="3282297" y="24640"/>
                    <a:pt x="3282297" y="36961"/>
                  </a:cubicBezTo>
                  <a:cubicBezTo>
                    <a:pt x="3282155" y="1105897"/>
                    <a:pt x="3282155" y="2174762"/>
                    <a:pt x="3282155" y="3243699"/>
                  </a:cubicBezTo>
                  <a:cubicBezTo>
                    <a:pt x="3282155" y="3255164"/>
                    <a:pt x="3282155" y="3266630"/>
                    <a:pt x="3282155" y="3281941"/>
                  </a:cubicBezTo>
                  <a:cubicBezTo>
                    <a:pt x="3269977" y="3281941"/>
                    <a:pt x="3259580" y="3281941"/>
                    <a:pt x="3249254" y="3281941"/>
                  </a:cubicBezTo>
                  <a:cubicBezTo>
                    <a:pt x="2176756" y="3281941"/>
                    <a:pt x="1104330" y="3281941"/>
                    <a:pt x="31833" y="3281870"/>
                  </a:cubicBezTo>
                  <a:cubicBezTo>
                    <a:pt x="21222" y="3281870"/>
                    <a:pt x="10611" y="3280588"/>
                    <a:pt x="0" y="3279876"/>
                  </a:cubicBezTo>
                  <a:cubicBezTo>
                    <a:pt x="0" y="2186584"/>
                    <a:pt x="0" y="1093292"/>
                    <a:pt x="0" y="0"/>
                  </a:cubicBezTo>
                  <a:cubicBezTo>
                    <a:pt x="1095072" y="0"/>
                    <a:pt x="2190074" y="0"/>
                    <a:pt x="3285146" y="0"/>
                  </a:cubicBezTo>
                  <a:close/>
                  <a:moveTo>
                    <a:pt x="3117506" y="3117648"/>
                  </a:moveTo>
                  <a:cubicBezTo>
                    <a:pt x="3117506" y="2132746"/>
                    <a:pt x="3117506" y="1149837"/>
                    <a:pt x="3117506" y="165788"/>
                  </a:cubicBezTo>
                  <a:cubicBezTo>
                    <a:pt x="2132461" y="165788"/>
                    <a:pt x="1148840" y="165788"/>
                    <a:pt x="165788" y="165788"/>
                  </a:cubicBezTo>
                  <a:cubicBezTo>
                    <a:pt x="165788" y="1150620"/>
                    <a:pt x="165788" y="2133529"/>
                    <a:pt x="165788" y="3117648"/>
                  </a:cubicBezTo>
                  <a:cubicBezTo>
                    <a:pt x="1149837" y="3117648"/>
                    <a:pt x="2132105" y="3117648"/>
                    <a:pt x="3117506" y="3117648"/>
                  </a:cubicBezTo>
                  <a:close/>
                </a:path>
              </a:pathLst>
            </a:custGeom>
            <a:grpFill/>
            <a:ln w="7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90">
              <a:extLst>
                <a:ext uri="{FF2B5EF4-FFF2-40B4-BE49-F238E27FC236}">
                  <a16:creationId xmlns:a16="http://schemas.microsoft.com/office/drawing/2014/main" xmlns="" id="{4A43CBC8-173F-434A-98B8-706A55EAB695}"/>
                </a:ext>
              </a:extLst>
            </p:cNvPr>
            <p:cNvSpPr/>
            <p:nvPr/>
          </p:nvSpPr>
          <p:spPr>
            <a:xfrm>
              <a:off x="2968280" y="4016508"/>
              <a:ext cx="451764" cy="802535"/>
            </a:xfrm>
            <a:custGeom>
              <a:avLst/>
              <a:gdLst>
                <a:gd name="connsiteX0" fmla="*/ 918673 w 919527"/>
                <a:gd name="connsiteY0" fmla="*/ 1633494 h 1633493"/>
                <a:gd name="connsiteX1" fmla="*/ 340764 w 919527"/>
                <a:gd name="connsiteY1" fmla="*/ 1633494 h 1633493"/>
                <a:gd name="connsiteX2" fmla="*/ 341049 w 919527"/>
                <a:gd name="connsiteY2" fmla="*/ 1563490 h 1633493"/>
                <a:gd name="connsiteX3" fmla="*/ 301525 w 919527"/>
                <a:gd name="connsiteY3" fmla="*/ 1413582 h 1633493"/>
                <a:gd name="connsiteX4" fmla="*/ 108532 w 919527"/>
                <a:gd name="connsiteY4" fmla="*/ 1134704 h 1633493"/>
                <a:gd name="connsiteX5" fmla="*/ 22291 w 919527"/>
                <a:gd name="connsiteY5" fmla="*/ 1003099 h 1633493"/>
                <a:gd name="connsiteX6" fmla="*/ 1069 w 919527"/>
                <a:gd name="connsiteY6" fmla="*/ 919422 h 1633493"/>
                <a:gd name="connsiteX7" fmla="*/ 0 w 919527"/>
                <a:gd name="connsiteY7" fmla="*/ 129292 h 1633493"/>
                <a:gd name="connsiteX8" fmla="*/ 40379 w 919527"/>
                <a:gd name="connsiteY8" fmla="*/ 25959 h 1633493"/>
                <a:gd name="connsiteX9" fmla="*/ 176471 w 919527"/>
                <a:gd name="connsiteY9" fmla="*/ 36997 h 1633493"/>
                <a:gd name="connsiteX10" fmla="*/ 206737 w 919527"/>
                <a:gd name="connsiteY10" fmla="*/ 126158 h 1633493"/>
                <a:gd name="connsiteX11" fmla="*/ 205171 w 919527"/>
                <a:gd name="connsiteY11" fmla="*/ 487645 h 1633493"/>
                <a:gd name="connsiteX12" fmla="*/ 292124 w 919527"/>
                <a:gd name="connsiteY12" fmla="*/ 755129 h 1633493"/>
                <a:gd name="connsiteX13" fmla="*/ 445094 w 919527"/>
                <a:gd name="connsiteY13" fmla="*/ 961225 h 1633493"/>
                <a:gd name="connsiteX14" fmla="*/ 496440 w 919527"/>
                <a:gd name="connsiteY14" fmla="*/ 994767 h 1633493"/>
                <a:gd name="connsiteX15" fmla="*/ 528985 w 919527"/>
                <a:gd name="connsiteY15" fmla="*/ 944133 h 1633493"/>
                <a:gd name="connsiteX16" fmla="*/ 513888 w 919527"/>
                <a:gd name="connsiteY16" fmla="*/ 919066 h 1633493"/>
                <a:gd name="connsiteX17" fmla="*/ 383422 w 919527"/>
                <a:gd name="connsiteY17" fmla="*/ 723438 h 1633493"/>
                <a:gd name="connsiteX18" fmla="*/ 357713 w 919527"/>
                <a:gd name="connsiteY18" fmla="*/ 606147 h 1633493"/>
                <a:gd name="connsiteX19" fmla="*/ 473865 w 919527"/>
                <a:gd name="connsiteY19" fmla="*/ 536285 h 1633493"/>
                <a:gd name="connsiteX20" fmla="*/ 540878 w 919527"/>
                <a:gd name="connsiteY20" fmla="*/ 577305 h 1633493"/>
                <a:gd name="connsiteX21" fmla="*/ 828159 w 919527"/>
                <a:gd name="connsiteY21" fmla="*/ 932810 h 1633493"/>
                <a:gd name="connsiteX22" fmla="*/ 916252 w 919527"/>
                <a:gd name="connsiteY22" fmla="*/ 1128438 h 1633493"/>
                <a:gd name="connsiteX23" fmla="*/ 919243 w 919527"/>
                <a:gd name="connsiteY23" fmla="*/ 1154858 h 1633493"/>
                <a:gd name="connsiteX24" fmla="*/ 919528 w 919527"/>
                <a:gd name="connsiteY24" fmla="*/ 1618254 h 1633493"/>
                <a:gd name="connsiteX25" fmla="*/ 918673 w 919527"/>
                <a:gd name="connsiteY25" fmla="*/ 1633494 h 1633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19527" h="1633493">
                  <a:moveTo>
                    <a:pt x="918673" y="1633494"/>
                  </a:moveTo>
                  <a:cubicBezTo>
                    <a:pt x="725182" y="1633494"/>
                    <a:pt x="534326" y="1633494"/>
                    <a:pt x="340764" y="1633494"/>
                  </a:cubicBezTo>
                  <a:cubicBezTo>
                    <a:pt x="340764" y="1609494"/>
                    <a:pt x="339482" y="1586421"/>
                    <a:pt x="341049" y="1563490"/>
                  </a:cubicBezTo>
                  <a:cubicBezTo>
                    <a:pt x="344752" y="1508868"/>
                    <a:pt x="331007" y="1457949"/>
                    <a:pt x="301525" y="1413582"/>
                  </a:cubicBezTo>
                  <a:cubicBezTo>
                    <a:pt x="238927" y="1319436"/>
                    <a:pt x="172697" y="1227782"/>
                    <a:pt x="108532" y="1134704"/>
                  </a:cubicBezTo>
                  <a:cubicBezTo>
                    <a:pt x="78764" y="1091477"/>
                    <a:pt x="47358" y="1048962"/>
                    <a:pt x="22291" y="1003099"/>
                  </a:cubicBezTo>
                  <a:cubicBezTo>
                    <a:pt x="8831" y="978530"/>
                    <a:pt x="1211" y="947552"/>
                    <a:pt x="1069" y="919422"/>
                  </a:cubicBezTo>
                  <a:cubicBezTo>
                    <a:pt x="-498" y="656069"/>
                    <a:pt x="285" y="392645"/>
                    <a:pt x="0" y="129292"/>
                  </a:cubicBezTo>
                  <a:cubicBezTo>
                    <a:pt x="-71" y="89198"/>
                    <a:pt x="9258" y="53804"/>
                    <a:pt x="40379" y="25959"/>
                  </a:cubicBezTo>
                  <a:cubicBezTo>
                    <a:pt x="82966" y="-12213"/>
                    <a:pt x="141006" y="-8082"/>
                    <a:pt x="176471" y="36997"/>
                  </a:cubicBezTo>
                  <a:cubicBezTo>
                    <a:pt x="196981" y="62991"/>
                    <a:pt x="206880" y="92687"/>
                    <a:pt x="206737" y="126158"/>
                  </a:cubicBezTo>
                  <a:cubicBezTo>
                    <a:pt x="206381" y="246654"/>
                    <a:pt x="211295" y="367434"/>
                    <a:pt x="205171" y="487645"/>
                  </a:cubicBezTo>
                  <a:cubicBezTo>
                    <a:pt x="199901" y="590124"/>
                    <a:pt x="231805" y="675866"/>
                    <a:pt x="292124" y="755129"/>
                  </a:cubicBezTo>
                  <a:cubicBezTo>
                    <a:pt x="343897" y="823210"/>
                    <a:pt x="393961" y="892645"/>
                    <a:pt x="445094" y="961225"/>
                  </a:cubicBezTo>
                  <a:cubicBezTo>
                    <a:pt x="457913" y="978459"/>
                    <a:pt x="471515" y="995052"/>
                    <a:pt x="496440" y="994767"/>
                  </a:cubicBezTo>
                  <a:cubicBezTo>
                    <a:pt x="526777" y="994411"/>
                    <a:pt x="541804" y="971836"/>
                    <a:pt x="528985" y="944133"/>
                  </a:cubicBezTo>
                  <a:cubicBezTo>
                    <a:pt x="524926" y="935303"/>
                    <a:pt x="519300" y="927184"/>
                    <a:pt x="513888" y="919066"/>
                  </a:cubicBezTo>
                  <a:cubicBezTo>
                    <a:pt x="470518" y="853761"/>
                    <a:pt x="427504" y="788244"/>
                    <a:pt x="383422" y="723438"/>
                  </a:cubicBezTo>
                  <a:cubicBezTo>
                    <a:pt x="358853" y="687403"/>
                    <a:pt x="352372" y="647737"/>
                    <a:pt x="357713" y="606147"/>
                  </a:cubicBezTo>
                  <a:cubicBezTo>
                    <a:pt x="365333" y="546683"/>
                    <a:pt x="413617" y="516630"/>
                    <a:pt x="473865" y="536285"/>
                  </a:cubicBezTo>
                  <a:cubicBezTo>
                    <a:pt x="498291" y="544261"/>
                    <a:pt x="524214" y="558433"/>
                    <a:pt x="540878" y="577305"/>
                  </a:cubicBezTo>
                  <a:cubicBezTo>
                    <a:pt x="641932" y="691463"/>
                    <a:pt x="744268" y="804765"/>
                    <a:pt x="828159" y="932810"/>
                  </a:cubicBezTo>
                  <a:cubicBezTo>
                    <a:pt x="867755" y="993343"/>
                    <a:pt x="902935" y="1056012"/>
                    <a:pt x="916252" y="1128438"/>
                  </a:cubicBezTo>
                  <a:cubicBezTo>
                    <a:pt x="917890" y="1137126"/>
                    <a:pt x="919243" y="1146099"/>
                    <a:pt x="919243" y="1154858"/>
                  </a:cubicBezTo>
                  <a:cubicBezTo>
                    <a:pt x="919457" y="1309323"/>
                    <a:pt x="919457" y="1463789"/>
                    <a:pt x="919528" y="1618254"/>
                  </a:cubicBezTo>
                  <a:cubicBezTo>
                    <a:pt x="919528" y="1622669"/>
                    <a:pt x="919029" y="1627013"/>
                    <a:pt x="918673" y="1633494"/>
                  </a:cubicBezTo>
                  <a:close/>
                </a:path>
              </a:pathLst>
            </a:custGeom>
            <a:grpFill/>
            <a:ln w="7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91">
              <a:extLst>
                <a:ext uri="{FF2B5EF4-FFF2-40B4-BE49-F238E27FC236}">
                  <a16:creationId xmlns:a16="http://schemas.microsoft.com/office/drawing/2014/main" xmlns="" id="{5BE8ADE9-D07A-48A3-B668-D0382D68ED2C}"/>
                </a:ext>
              </a:extLst>
            </p:cNvPr>
            <p:cNvSpPr/>
            <p:nvPr/>
          </p:nvSpPr>
          <p:spPr>
            <a:xfrm>
              <a:off x="3519866" y="4016178"/>
              <a:ext cx="453411" cy="802691"/>
            </a:xfrm>
            <a:custGeom>
              <a:avLst/>
              <a:gdLst>
                <a:gd name="connsiteX0" fmla="*/ 578477 w 922879"/>
                <a:gd name="connsiteY0" fmla="*/ 1633811 h 1633811"/>
                <a:gd name="connsiteX1" fmla="*/ 1208 w 922879"/>
                <a:gd name="connsiteY1" fmla="*/ 1633811 h 1633811"/>
                <a:gd name="connsiteX2" fmla="*/ 1208 w 922879"/>
                <a:gd name="connsiteY2" fmla="*/ 1604471 h 1633811"/>
                <a:gd name="connsiteX3" fmla="*/ 283 w 922879"/>
                <a:gd name="connsiteY3" fmla="*/ 1229453 h 1633811"/>
                <a:gd name="connsiteX4" fmla="*/ 90156 w 922879"/>
                <a:gd name="connsiteY4" fmla="*/ 939181 h 1633811"/>
                <a:gd name="connsiteX5" fmla="*/ 383561 w 922879"/>
                <a:gd name="connsiteY5" fmla="*/ 574703 h 1633811"/>
                <a:gd name="connsiteX6" fmla="*/ 481197 w 922879"/>
                <a:gd name="connsiteY6" fmla="*/ 531831 h 1633811"/>
                <a:gd name="connsiteX7" fmla="*/ 565302 w 922879"/>
                <a:gd name="connsiteY7" fmla="*/ 637443 h 1633811"/>
                <a:gd name="connsiteX8" fmla="*/ 534110 w 922879"/>
                <a:gd name="connsiteY8" fmla="*/ 729097 h 1633811"/>
                <a:gd name="connsiteX9" fmla="*/ 403074 w 922879"/>
                <a:gd name="connsiteY9" fmla="*/ 927501 h 1633811"/>
                <a:gd name="connsiteX10" fmla="*/ 401792 w 922879"/>
                <a:gd name="connsiteY10" fmla="*/ 988461 h 1633811"/>
                <a:gd name="connsiteX11" fmla="*/ 467880 w 922879"/>
                <a:gd name="connsiteY11" fmla="*/ 973506 h 1633811"/>
                <a:gd name="connsiteX12" fmla="*/ 671128 w 922879"/>
                <a:gd name="connsiteY12" fmla="*/ 691637 h 1633811"/>
                <a:gd name="connsiteX13" fmla="*/ 715423 w 922879"/>
                <a:gd name="connsiteY13" fmla="*/ 532401 h 1633811"/>
                <a:gd name="connsiteX14" fmla="*/ 715423 w 922879"/>
                <a:gd name="connsiteY14" fmla="*/ 143923 h 1633811"/>
                <a:gd name="connsiteX15" fmla="*/ 723471 w 922879"/>
                <a:gd name="connsiteY15" fmla="*/ 80756 h 1633811"/>
                <a:gd name="connsiteX16" fmla="*/ 826376 w 922879"/>
                <a:gd name="connsiteY16" fmla="*/ 639 h 1633811"/>
                <a:gd name="connsiteX17" fmla="*/ 921875 w 922879"/>
                <a:gd name="connsiteY17" fmla="*/ 107319 h 1633811"/>
                <a:gd name="connsiteX18" fmla="*/ 922018 w 922879"/>
                <a:gd name="connsiteY18" fmla="*/ 131461 h 1633811"/>
                <a:gd name="connsiteX19" fmla="*/ 922872 w 922879"/>
                <a:gd name="connsiteY19" fmla="*/ 900297 h 1633811"/>
                <a:gd name="connsiteX20" fmla="*/ 882636 w 922879"/>
                <a:gd name="connsiteY20" fmla="*/ 1035748 h 1633811"/>
                <a:gd name="connsiteX21" fmla="*/ 701750 w 922879"/>
                <a:gd name="connsiteY21" fmla="*/ 1287635 h 1633811"/>
                <a:gd name="connsiteX22" fmla="*/ 651828 w 922879"/>
                <a:gd name="connsiteY22" fmla="*/ 1360346 h 1633811"/>
                <a:gd name="connsiteX23" fmla="*/ 581254 w 922879"/>
                <a:gd name="connsiteY23" fmla="*/ 1603474 h 1633811"/>
                <a:gd name="connsiteX24" fmla="*/ 581041 w 922879"/>
                <a:gd name="connsiteY24" fmla="*/ 1627544 h 1633811"/>
                <a:gd name="connsiteX25" fmla="*/ 578477 w 922879"/>
                <a:gd name="connsiteY25" fmla="*/ 1633811 h 163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22879" h="1633811">
                  <a:moveTo>
                    <a:pt x="578477" y="1633811"/>
                  </a:moveTo>
                  <a:cubicBezTo>
                    <a:pt x="387478" y="1633811"/>
                    <a:pt x="195981" y="1633811"/>
                    <a:pt x="1208" y="1633811"/>
                  </a:cubicBezTo>
                  <a:cubicBezTo>
                    <a:pt x="1208" y="1623343"/>
                    <a:pt x="1208" y="1613942"/>
                    <a:pt x="1208" y="1604471"/>
                  </a:cubicBezTo>
                  <a:cubicBezTo>
                    <a:pt x="1208" y="1479417"/>
                    <a:pt x="4698" y="1354293"/>
                    <a:pt x="283" y="1229453"/>
                  </a:cubicBezTo>
                  <a:cubicBezTo>
                    <a:pt x="-3563" y="1120779"/>
                    <a:pt x="32116" y="1027630"/>
                    <a:pt x="90156" y="939181"/>
                  </a:cubicBezTo>
                  <a:cubicBezTo>
                    <a:pt x="176184" y="808145"/>
                    <a:pt x="280941" y="692278"/>
                    <a:pt x="383561" y="574703"/>
                  </a:cubicBezTo>
                  <a:cubicBezTo>
                    <a:pt x="408700" y="545932"/>
                    <a:pt x="442884" y="532472"/>
                    <a:pt x="481197" y="531831"/>
                  </a:cubicBezTo>
                  <a:cubicBezTo>
                    <a:pt x="536033" y="530977"/>
                    <a:pt x="573207" y="574489"/>
                    <a:pt x="565302" y="637443"/>
                  </a:cubicBezTo>
                  <a:cubicBezTo>
                    <a:pt x="561314" y="668920"/>
                    <a:pt x="550561" y="701964"/>
                    <a:pt x="534110" y="729097"/>
                  </a:cubicBezTo>
                  <a:cubicBezTo>
                    <a:pt x="493090" y="796822"/>
                    <a:pt x="447014" y="861485"/>
                    <a:pt x="403074" y="927501"/>
                  </a:cubicBezTo>
                  <a:cubicBezTo>
                    <a:pt x="383277" y="957269"/>
                    <a:pt x="383063" y="974646"/>
                    <a:pt x="401792" y="988461"/>
                  </a:cubicBezTo>
                  <a:cubicBezTo>
                    <a:pt x="420878" y="1002562"/>
                    <a:pt x="450148" y="997719"/>
                    <a:pt x="467880" y="973506"/>
                  </a:cubicBezTo>
                  <a:cubicBezTo>
                    <a:pt x="536389" y="880072"/>
                    <a:pt x="604185" y="786140"/>
                    <a:pt x="671128" y="691637"/>
                  </a:cubicBezTo>
                  <a:cubicBezTo>
                    <a:pt x="704670" y="644280"/>
                    <a:pt x="715993" y="590299"/>
                    <a:pt x="715423" y="532401"/>
                  </a:cubicBezTo>
                  <a:cubicBezTo>
                    <a:pt x="714212" y="402932"/>
                    <a:pt x="714711" y="273463"/>
                    <a:pt x="715423" y="143923"/>
                  </a:cubicBezTo>
                  <a:cubicBezTo>
                    <a:pt x="715566" y="122772"/>
                    <a:pt x="717631" y="100909"/>
                    <a:pt x="723471" y="80756"/>
                  </a:cubicBezTo>
                  <a:cubicBezTo>
                    <a:pt x="738639" y="28697"/>
                    <a:pt x="783861" y="-5130"/>
                    <a:pt x="826376" y="639"/>
                  </a:cubicBezTo>
                  <a:cubicBezTo>
                    <a:pt x="877651" y="7618"/>
                    <a:pt x="918884" y="53623"/>
                    <a:pt x="921875" y="107319"/>
                  </a:cubicBezTo>
                  <a:cubicBezTo>
                    <a:pt x="922303" y="115366"/>
                    <a:pt x="922018" y="123413"/>
                    <a:pt x="922018" y="131461"/>
                  </a:cubicBezTo>
                  <a:cubicBezTo>
                    <a:pt x="922018" y="387763"/>
                    <a:pt x="921021" y="644066"/>
                    <a:pt x="922872" y="900297"/>
                  </a:cubicBezTo>
                  <a:cubicBezTo>
                    <a:pt x="923228" y="951074"/>
                    <a:pt x="910979" y="995512"/>
                    <a:pt x="882636" y="1035748"/>
                  </a:cubicBezTo>
                  <a:cubicBezTo>
                    <a:pt x="823029" y="1120209"/>
                    <a:pt x="761927" y="1203602"/>
                    <a:pt x="701750" y="1287635"/>
                  </a:cubicBezTo>
                  <a:cubicBezTo>
                    <a:pt x="684658" y="1311564"/>
                    <a:pt x="668706" y="1336275"/>
                    <a:pt x="651828" y="1360346"/>
                  </a:cubicBezTo>
                  <a:cubicBezTo>
                    <a:pt x="600696" y="1433412"/>
                    <a:pt x="571569" y="1512746"/>
                    <a:pt x="581254" y="1603474"/>
                  </a:cubicBezTo>
                  <a:cubicBezTo>
                    <a:pt x="582109" y="1611379"/>
                    <a:pt x="581326" y="1619497"/>
                    <a:pt x="581041" y="1627544"/>
                  </a:cubicBezTo>
                  <a:cubicBezTo>
                    <a:pt x="581041" y="1629254"/>
                    <a:pt x="579830" y="1630820"/>
                    <a:pt x="578477" y="1633811"/>
                  </a:cubicBezTo>
                  <a:close/>
                </a:path>
              </a:pathLst>
            </a:custGeom>
            <a:grpFill/>
            <a:ln w="7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92">
              <a:extLst>
                <a:ext uri="{FF2B5EF4-FFF2-40B4-BE49-F238E27FC236}">
                  <a16:creationId xmlns:a16="http://schemas.microsoft.com/office/drawing/2014/main" xmlns="" id="{AE88EC1B-B026-49E1-AA94-662B9BBBAE50}"/>
                </a:ext>
              </a:extLst>
            </p:cNvPr>
            <p:cNvSpPr/>
            <p:nvPr/>
          </p:nvSpPr>
          <p:spPr>
            <a:xfrm>
              <a:off x="3269841" y="3775005"/>
              <a:ext cx="401661" cy="301246"/>
            </a:xfrm>
            <a:custGeom>
              <a:avLst/>
              <a:gdLst>
                <a:gd name="connsiteX0" fmla="*/ 817548 w 817547"/>
                <a:gd name="connsiteY0" fmla="*/ 306580 h 613160"/>
                <a:gd name="connsiteX1" fmla="*/ 408631 w 817547"/>
                <a:gd name="connsiteY1" fmla="*/ 613161 h 613160"/>
                <a:gd name="connsiteX2" fmla="*/ 0 w 817547"/>
                <a:gd name="connsiteY2" fmla="*/ 306580 h 613160"/>
                <a:gd name="connsiteX3" fmla="*/ 408560 w 817547"/>
                <a:gd name="connsiteY3" fmla="*/ 0 h 613160"/>
                <a:gd name="connsiteX4" fmla="*/ 817548 w 817547"/>
                <a:gd name="connsiteY4" fmla="*/ 306580 h 613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547" h="613160">
                  <a:moveTo>
                    <a:pt x="817548" y="306580"/>
                  </a:moveTo>
                  <a:cubicBezTo>
                    <a:pt x="679319" y="410269"/>
                    <a:pt x="544581" y="511252"/>
                    <a:pt x="408631" y="613161"/>
                  </a:cubicBezTo>
                  <a:cubicBezTo>
                    <a:pt x="273038" y="511466"/>
                    <a:pt x="137872" y="410056"/>
                    <a:pt x="0" y="306580"/>
                  </a:cubicBezTo>
                  <a:cubicBezTo>
                    <a:pt x="136804" y="203888"/>
                    <a:pt x="271258" y="103048"/>
                    <a:pt x="408560" y="0"/>
                  </a:cubicBezTo>
                  <a:cubicBezTo>
                    <a:pt x="543584" y="101268"/>
                    <a:pt x="679319" y="202963"/>
                    <a:pt x="817548" y="306580"/>
                  </a:cubicBezTo>
                  <a:close/>
                </a:path>
              </a:pathLst>
            </a:custGeom>
            <a:grpFill/>
            <a:ln w="7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93">
              <a:extLst>
                <a:ext uri="{FF2B5EF4-FFF2-40B4-BE49-F238E27FC236}">
                  <a16:creationId xmlns:a16="http://schemas.microsoft.com/office/drawing/2014/main" xmlns="" id="{4A42F12D-DAFA-4528-AEBB-D3EC61784D19}"/>
                </a:ext>
              </a:extLst>
            </p:cNvPr>
            <p:cNvSpPr/>
            <p:nvPr/>
          </p:nvSpPr>
          <p:spPr>
            <a:xfrm>
              <a:off x="3269886" y="3988851"/>
              <a:ext cx="170995" cy="328641"/>
            </a:xfrm>
            <a:custGeom>
              <a:avLst/>
              <a:gdLst>
                <a:gd name="connsiteX0" fmla="*/ 348009 w 348046"/>
                <a:gd name="connsiteY0" fmla="*/ 668922 h 668922"/>
                <a:gd name="connsiteX1" fmla="*/ 194469 w 348046"/>
                <a:gd name="connsiteY1" fmla="*/ 554124 h 668922"/>
                <a:gd name="connsiteX2" fmla="*/ 19067 w 348046"/>
                <a:gd name="connsiteY2" fmla="*/ 422447 h 668922"/>
                <a:gd name="connsiteX3" fmla="*/ 836 w 348046"/>
                <a:gd name="connsiteY3" fmla="*/ 396169 h 668922"/>
                <a:gd name="connsiteX4" fmla="*/ 53 w 348046"/>
                <a:gd name="connsiteY4" fmla="*/ 0 h 668922"/>
                <a:gd name="connsiteX5" fmla="*/ 105095 w 348046"/>
                <a:gd name="connsiteY5" fmla="*/ 78408 h 668922"/>
                <a:gd name="connsiteX6" fmla="*/ 331558 w 348046"/>
                <a:gd name="connsiteY6" fmla="*/ 249039 h 668922"/>
                <a:gd name="connsiteX7" fmla="*/ 347297 w 348046"/>
                <a:gd name="connsiteY7" fmla="*/ 276243 h 668922"/>
                <a:gd name="connsiteX8" fmla="*/ 348009 w 348046"/>
                <a:gd name="connsiteY8" fmla="*/ 668922 h 66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8046" h="668922">
                  <a:moveTo>
                    <a:pt x="348009" y="668922"/>
                  </a:moveTo>
                  <a:cubicBezTo>
                    <a:pt x="293743" y="628330"/>
                    <a:pt x="244106" y="591298"/>
                    <a:pt x="194469" y="554124"/>
                  </a:cubicBezTo>
                  <a:cubicBezTo>
                    <a:pt x="135931" y="510326"/>
                    <a:pt x="77107" y="466885"/>
                    <a:pt x="19067" y="422447"/>
                  </a:cubicBezTo>
                  <a:cubicBezTo>
                    <a:pt x="10806" y="416109"/>
                    <a:pt x="907" y="405071"/>
                    <a:pt x="836" y="396169"/>
                  </a:cubicBezTo>
                  <a:cubicBezTo>
                    <a:pt x="-303" y="265917"/>
                    <a:pt x="53" y="135736"/>
                    <a:pt x="53" y="0"/>
                  </a:cubicBezTo>
                  <a:cubicBezTo>
                    <a:pt x="37441" y="27845"/>
                    <a:pt x="71339" y="53055"/>
                    <a:pt x="105095" y="78408"/>
                  </a:cubicBezTo>
                  <a:cubicBezTo>
                    <a:pt x="180725" y="135095"/>
                    <a:pt x="256498" y="191568"/>
                    <a:pt x="331558" y="249039"/>
                  </a:cubicBezTo>
                  <a:cubicBezTo>
                    <a:pt x="339392" y="255021"/>
                    <a:pt x="347226" y="266985"/>
                    <a:pt x="347297" y="276243"/>
                  </a:cubicBezTo>
                  <a:cubicBezTo>
                    <a:pt x="348294" y="404786"/>
                    <a:pt x="348009" y="533329"/>
                    <a:pt x="348009" y="668922"/>
                  </a:cubicBezTo>
                  <a:close/>
                </a:path>
              </a:pathLst>
            </a:custGeom>
            <a:grpFill/>
            <a:ln w="7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94">
              <a:extLst>
                <a:ext uri="{FF2B5EF4-FFF2-40B4-BE49-F238E27FC236}">
                  <a16:creationId xmlns:a16="http://schemas.microsoft.com/office/drawing/2014/main" xmlns="" id="{E44F9A1E-8168-43D6-A4ED-BE3A87DF3DD8}"/>
                </a:ext>
              </a:extLst>
            </p:cNvPr>
            <p:cNvSpPr/>
            <p:nvPr/>
          </p:nvSpPr>
          <p:spPr>
            <a:xfrm>
              <a:off x="3501283" y="3988606"/>
              <a:ext cx="170325" cy="327592"/>
            </a:xfrm>
            <a:custGeom>
              <a:avLst/>
              <a:gdLst>
                <a:gd name="connsiteX0" fmla="*/ 346325 w 346682"/>
                <a:gd name="connsiteY0" fmla="*/ 0 h 666785"/>
                <a:gd name="connsiteX1" fmla="*/ 346325 w 346682"/>
                <a:gd name="connsiteY1" fmla="*/ 49423 h 666785"/>
                <a:gd name="connsiteX2" fmla="*/ 346682 w 346682"/>
                <a:gd name="connsiteY2" fmla="*/ 386768 h 666785"/>
                <a:gd name="connsiteX3" fmla="*/ 328949 w 346682"/>
                <a:gd name="connsiteY3" fmla="*/ 422020 h 666785"/>
                <a:gd name="connsiteX4" fmla="*/ 20802 w 346682"/>
                <a:gd name="connsiteY4" fmla="*/ 652827 h 666785"/>
                <a:gd name="connsiteX5" fmla="*/ 79 w 346682"/>
                <a:gd name="connsiteY5" fmla="*/ 666786 h 666785"/>
                <a:gd name="connsiteX6" fmla="*/ 79 w 346682"/>
                <a:gd name="connsiteY6" fmla="*/ 639510 h 666785"/>
                <a:gd name="connsiteX7" fmla="*/ 791 w 346682"/>
                <a:gd name="connsiteY7" fmla="*/ 280801 h 666785"/>
                <a:gd name="connsiteX8" fmla="*/ 16458 w 346682"/>
                <a:gd name="connsiteY8" fmla="*/ 248113 h 666785"/>
                <a:gd name="connsiteX9" fmla="*/ 346325 w 346682"/>
                <a:gd name="connsiteY9" fmla="*/ 0 h 66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6682" h="666785">
                  <a:moveTo>
                    <a:pt x="346325" y="0"/>
                  </a:moveTo>
                  <a:cubicBezTo>
                    <a:pt x="346325" y="19727"/>
                    <a:pt x="346325" y="34539"/>
                    <a:pt x="346325" y="49423"/>
                  </a:cubicBezTo>
                  <a:cubicBezTo>
                    <a:pt x="346325" y="161872"/>
                    <a:pt x="346041" y="274320"/>
                    <a:pt x="346682" y="386768"/>
                  </a:cubicBezTo>
                  <a:cubicBezTo>
                    <a:pt x="346753" y="402649"/>
                    <a:pt x="341981" y="412406"/>
                    <a:pt x="328949" y="422020"/>
                  </a:cubicBezTo>
                  <a:cubicBezTo>
                    <a:pt x="225830" y="498434"/>
                    <a:pt x="123494" y="575844"/>
                    <a:pt x="20802" y="652827"/>
                  </a:cubicBezTo>
                  <a:cubicBezTo>
                    <a:pt x="15390" y="656887"/>
                    <a:pt x="9550" y="660448"/>
                    <a:pt x="79" y="666786"/>
                  </a:cubicBezTo>
                  <a:cubicBezTo>
                    <a:pt x="79" y="654750"/>
                    <a:pt x="79" y="647130"/>
                    <a:pt x="79" y="639510"/>
                  </a:cubicBezTo>
                  <a:cubicBezTo>
                    <a:pt x="79" y="519940"/>
                    <a:pt x="-349" y="400370"/>
                    <a:pt x="791" y="280801"/>
                  </a:cubicBezTo>
                  <a:cubicBezTo>
                    <a:pt x="862" y="269691"/>
                    <a:pt x="7770" y="254736"/>
                    <a:pt x="16458" y="248113"/>
                  </a:cubicBezTo>
                  <a:cubicBezTo>
                    <a:pt x="124135" y="166002"/>
                    <a:pt x="232738" y="85102"/>
                    <a:pt x="346325" y="0"/>
                  </a:cubicBezTo>
                  <a:close/>
                </a:path>
              </a:pathLst>
            </a:custGeom>
            <a:grpFill/>
            <a:ln w="7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4" name="Oval 26">
            <a:extLst>
              <a:ext uri="{FF2B5EF4-FFF2-40B4-BE49-F238E27FC236}">
                <a16:creationId xmlns:a16="http://schemas.microsoft.com/office/drawing/2014/main" xmlns="" id="{A8611118-4553-45C9-837B-A5EA5C617D63}"/>
              </a:ext>
            </a:extLst>
          </p:cNvPr>
          <p:cNvSpPr/>
          <p:nvPr/>
        </p:nvSpPr>
        <p:spPr>
          <a:xfrm>
            <a:off x="1434779" y="939044"/>
            <a:ext cx="472482" cy="563852"/>
          </a:xfrm>
          <a:custGeom>
            <a:avLst/>
            <a:gdLst/>
            <a:ahLst/>
            <a:cxnLst/>
            <a:rect l="l" t="t" r="r" b="b"/>
            <a:pathLst>
              <a:path w="2543357" h="3035197">
                <a:moveTo>
                  <a:pt x="1932497" y="885460"/>
                </a:moveTo>
                <a:lnTo>
                  <a:pt x="1858608" y="981586"/>
                </a:lnTo>
                <a:cubicBezTo>
                  <a:pt x="2087948" y="1157874"/>
                  <a:pt x="2221364" y="1431493"/>
                  <a:pt x="2219022" y="1720748"/>
                </a:cubicBezTo>
                <a:lnTo>
                  <a:pt x="2340261" y="1721729"/>
                </a:lnTo>
                <a:cubicBezTo>
                  <a:pt x="2342911" y="1394473"/>
                  <a:pt x="2191967" y="1084907"/>
                  <a:pt x="1932497" y="885460"/>
                </a:cubicBezTo>
                <a:close/>
                <a:moveTo>
                  <a:pt x="1028922" y="281987"/>
                </a:moveTo>
                <a:cubicBezTo>
                  <a:pt x="1157068" y="321344"/>
                  <a:pt x="1128134" y="299573"/>
                  <a:pt x="1193247" y="332230"/>
                </a:cubicBezTo>
                <a:cubicBezTo>
                  <a:pt x="1269854" y="451410"/>
                  <a:pt x="1301375" y="602654"/>
                  <a:pt x="1295736" y="739575"/>
                </a:cubicBezTo>
                <a:cubicBezTo>
                  <a:pt x="1418781" y="730097"/>
                  <a:pt x="1391656" y="622269"/>
                  <a:pt x="1842154" y="674175"/>
                </a:cubicBezTo>
                <a:cubicBezTo>
                  <a:pt x="2251963" y="725703"/>
                  <a:pt x="2543357" y="1202505"/>
                  <a:pt x="2543357" y="1911138"/>
                </a:cubicBezTo>
                <a:cubicBezTo>
                  <a:pt x="2543357" y="2619771"/>
                  <a:pt x="2228290" y="3174439"/>
                  <a:pt x="1189012" y="3004227"/>
                </a:cubicBezTo>
                <a:cubicBezTo>
                  <a:pt x="266689" y="3142266"/>
                  <a:pt x="99973" y="2479414"/>
                  <a:pt x="24671" y="2089269"/>
                </a:cubicBezTo>
                <a:cubicBezTo>
                  <a:pt x="-50631" y="1699124"/>
                  <a:pt x="9514" y="922425"/>
                  <a:pt x="737199" y="663358"/>
                </a:cubicBezTo>
                <a:cubicBezTo>
                  <a:pt x="1021153" y="585721"/>
                  <a:pt x="1093645" y="690425"/>
                  <a:pt x="1216376" y="728497"/>
                </a:cubicBezTo>
                <a:cubicBezTo>
                  <a:pt x="1183268" y="569368"/>
                  <a:pt x="1135766" y="458984"/>
                  <a:pt x="1028922" y="281987"/>
                </a:cubicBezTo>
                <a:close/>
                <a:moveTo>
                  <a:pt x="1919942" y="47"/>
                </a:moveTo>
                <a:cubicBezTo>
                  <a:pt x="2086542" y="1491"/>
                  <a:pt x="2263938" y="35583"/>
                  <a:pt x="2350876" y="60453"/>
                </a:cubicBezTo>
                <a:cubicBezTo>
                  <a:pt x="2672784" y="174000"/>
                  <a:pt x="2321773" y="213881"/>
                  <a:pt x="2220060" y="345654"/>
                </a:cubicBezTo>
                <a:cubicBezTo>
                  <a:pt x="2118347" y="477427"/>
                  <a:pt x="2005019" y="609932"/>
                  <a:pt x="1770740" y="609932"/>
                </a:cubicBezTo>
                <a:lnTo>
                  <a:pt x="1326444" y="614956"/>
                </a:lnTo>
                <a:lnTo>
                  <a:pt x="1346541" y="320533"/>
                </a:lnTo>
                <a:cubicBezTo>
                  <a:pt x="1401807" y="115484"/>
                  <a:pt x="1563158" y="44336"/>
                  <a:pt x="1760692" y="11037"/>
                </a:cubicBezTo>
                <a:cubicBezTo>
                  <a:pt x="1810076" y="2712"/>
                  <a:pt x="1864409" y="-434"/>
                  <a:pt x="1919942" y="47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7" name="Rectangle 7">
            <a:extLst>
              <a:ext uri="{FF2B5EF4-FFF2-40B4-BE49-F238E27FC236}">
                <a16:creationId xmlns:a16="http://schemas.microsoft.com/office/drawing/2014/main" xmlns="" id="{A2454068-D6A0-42C7-BCE1-D03833DCF2E4}"/>
              </a:ext>
            </a:extLst>
          </p:cNvPr>
          <p:cNvSpPr/>
          <p:nvPr/>
        </p:nvSpPr>
        <p:spPr>
          <a:xfrm>
            <a:off x="188075" y="5514975"/>
            <a:ext cx="1364500" cy="115965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161729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666588686"/>
              </p:ext>
            </p:extLst>
          </p:nvPr>
        </p:nvGraphicFramePr>
        <p:xfrm>
          <a:off x="67315" y="404516"/>
          <a:ext cx="4064000" cy="398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26282211"/>
              </p:ext>
            </p:extLst>
          </p:nvPr>
        </p:nvGraphicFramePr>
        <p:xfrm>
          <a:off x="4112265" y="395816"/>
          <a:ext cx="3505200" cy="3833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217040" y="6438849"/>
            <a:ext cx="3162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/>
              <a:t>O`lchov</a:t>
            </a:r>
            <a:r>
              <a:rPr lang="en-US" sz="1100" dirty="0" smtClean="0"/>
              <a:t> </a:t>
            </a:r>
            <a:r>
              <a:rPr lang="en-US" sz="1100" dirty="0" err="1" smtClean="0"/>
              <a:t>birligi</a:t>
            </a:r>
            <a:r>
              <a:rPr lang="en-US" sz="1100" dirty="0" smtClean="0"/>
              <a:t> </a:t>
            </a:r>
            <a:r>
              <a:rPr lang="en-US" sz="1100" dirty="0" err="1" smtClean="0"/>
              <a:t>mlrd</a:t>
            </a:r>
            <a:r>
              <a:rPr lang="en-US" sz="1100" dirty="0" smtClean="0"/>
              <a:t> </a:t>
            </a:r>
            <a:r>
              <a:rPr lang="en-US" sz="1100" dirty="0" err="1" smtClean="0"/>
              <a:t>so`mda</a:t>
            </a:r>
            <a:r>
              <a:rPr lang="en-US" sz="1100" dirty="0" smtClean="0"/>
              <a:t> </a:t>
            </a:r>
            <a:endParaRPr lang="ru-RU" sz="1100" dirty="0"/>
          </a:p>
        </p:txBody>
      </p:sp>
      <p:sp>
        <p:nvSpPr>
          <p:cNvPr id="15" name="TextBox 14"/>
          <p:cNvSpPr txBox="1"/>
          <p:nvPr/>
        </p:nvSpPr>
        <p:spPr>
          <a:xfrm>
            <a:off x="657225" y="4637120"/>
            <a:ext cx="598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Bu </a:t>
            </a:r>
            <a:r>
              <a:rPr lang="en-US" dirty="0" err="1" smtClean="0"/>
              <a:t>diagrammalar</a:t>
            </a:r>
            <a:r>
              <a:rPr lang="en-US" dirty="0" smtClean="0"/>
              <a:t> </a:t>
            </a:r>
            <a:r>
              <a:rPr lang="en-US" dirty="0" err="1" smtClean="0"/>
              <a:t>shuni</a:t>
            </a:r>
            <a:r>
              <a:rPr lang="en-US" dirty="0" smtClean="0"/>
              <a:t> </a:t>
            </a:r>
            <a:r>
              <a:rPr lang="en-US" dirty="0" err="1" smtClean="0"/>
              <a:t>anglatib</a:t>
            </a:r>
            <a:r>
              <a:rPr lang="en-US" dirty="0" smtClean="0"/>
              <a:t> </a:t>
            </a:r>
            <a:r>
              <a:rPr lang="en-US" dirty="0" err="1" smtClean="0"/>
              <a:t>turubtiki</a:t>
            </a:r>
            <a:r>
              <a:rPr lang="en-US" dirty="0" smtClean="0"/>
              <a:t>  </a:t>
            </a:r>
            <a:r>
              <a:rPr lang="en-US" dirty="0" err="1" smtClean="0"/>
              <a:t>tumanning</a:t>
            </a:r>
            <a:r>
              <a:rPr lang="en-US" dirty="0" smtClean="0"/>
              <a:t> </a:t>
            </a:r>
            <a:r>
              <a:rPr lang="en-US" dirty="0" err="1" smtClean="0"/>
              <a:t>asosiy</a:t>
            </a:r>
            <a:r>
              <a:rPr lang="en-US" dirty="0" smtClean="0"/>
              <a:t> </a:t>
            </a:r>
            <a:r>
              <a:rPr lang="en-US" dirty="0" err="1" smtClean="0"/>
              <a:t>driverlari</a:t>
            </a:r>
            <a:r>
              <a:rPr lang="en-US" dirty="0" smtClean="0"/>
              <a:t> </a:t>
            </a:r>
            <a:r>
              <a:rPr lang="en-US" dirty="0" err="1" smtClean="0"/>
              <a:t>dexqonchilik</a:t>
            </a:r>
            <a:r>
              <a:rPr lang="en-US" dirty="0" smtClean="0"/>
              <a:t> </a:t>
            </a:r>
            <a:r>
              <a:rPr lang="en-US" dirty="0" err="1" smtClean="0"/>
              <a:t>va</a:t>
            </a:r>
            <a:r>
              <a:rPr lang="en-US" dirty="0" smtClean="0"/>
              <a:t> </a:t>
            </a:r>
            <a:r>
              <a:rPr lang="en-US" dirty="0" err="1" smtClean="0"/>
              <a:t>chorvachilikdir</a:t>
            </a:r>
            <a:r>
              <a:rPr lang="en-US" dirty="0" smtClean="0"/>
              <a:t>. Bu </a:t>
            </a:r>
            <a:r>
              <a:rPr lang="en-US" dirty="0" err="1" smtClean="0"/>
              <a:t>ko`rsatgichlar</a:t>
            </a:r>
            <a:r>
              <a:rPr lang="en-US" dirty="0" smtClean="0"/>
              <a:t> </a:t>
            </a:r>
            <a:r>
              <a:rPr lang="en-US" dirty="0" err="1" smtClean="0"/>
              <a:t>orqali</a:t>
            </a:r>
            <a:r>
              <a:rPr lang="en-US" dirty="0" smtClean="0"/>
              <a:t> </a:t>
            </a:r>
            <a:r>
              <a:rPr lang="en-US" dirty="0" err="1" smtClean="0"/>
              <a:t>tumanda</a:t>
            </a:r>
            <a:r>
              <a:rPr lang="en-US" dirty="0" smtClean="0"/>
              <a:t> </a:t>
            </a:r>
            <a:r>
              <a:rPr lang="en-US" dirty="0" err="1" smtClean="0"/>
              <a:t>foydalanilayotgan</a:t>
            </a:r>
            <a:r>
              <a:rPr lang="en-US" dirty="0" smtClean="0"/>
              <a:t> </a:t>
            </a:r>
            <a:r>
              <a:rPr lang="en-US" dirty="0" err="1" smtClean="0"/>
              <a:t>yerlar</a:t>
            </a:r>
            <a:r>
              <a:rPr lang="en-US" dirty="0" smtClean="0"/>
              <a:t> </a:t>
            </a:r>
            <a:r>
              <a:rPr lang="en-US" dirty="0" err="1" smtClean="0"/>
              <a:t>sifati</a:t>
            </a:r>
            <a:r>
              <a:rPr lang="en-US" dirty="0" smtClean="0"/>
              <a:t> </a:t>
            </a:r>
            <a:r>
              <a:rPr lang="en-US" dirty="0" err="1" smtClean="0"/>
              <a:t>ancha</a:t>
            </a:r>
            <a:r>
              <a:rPr lang="en-US" dirty="0" smtClean="0"/>
              <a:t> </a:t>
            </a:r>
            <a:r>
              <a:rPr lang="en-US" dirty="0" err="1" smtClean="0"/>
              <a:t>yuqoriligini</a:t>
            </a:r>
            <a:r>
              <a:rPr lang="en-US" dirty="0" smtClean="0"/>
              <a:t> ham </a:t>
            </a:r>
            <a:r>
              <a:rPr lang="en-US" dirty="0" err="1" smtClean="0"/>
              <a:t>bilsa</a:t>
            </a:r>
            <a:r>
              <a:rPr lang="en-US" dirty="0" smtClean="0"/>
              <a:t> </a:t>
            </a:r>
            <a:r>
              <a:rPr lang="en-US" dirty="0" err="1" smtClean="0"/>
              <a:t>buladi</a:t>
            </a:r>
            <a:r>
              <a:rPr lang="en-US" dirty="0" smtClean="0"/>
              <a:t>. 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715250" y="175916"/>
            <a:ext cx="4057650" cy="2643484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en-US" dirty="0" err="1" smtClean="0"/>
              <a:t>Aholi</a:t>
            </a:r>
            <a:r>
              <a:rPr lang="en-US" dirty="0" smtClean="0"/>
              <a:t> </a:t>
            </a:r>
            <a:r>
              <a:rPr lang="en-US" dirty="0" err="1" smtClean="0"/>
              <a:t>jon</a:t>
            </a:r>
            <a:r>
              <a:rPr lang="en-US" dirty="0" smtClean="0"/>
              <a:t> </a:t>
            </a:r>
            <a:r>
              <a:rPr lang="en-US" dirty="0" err="1" smtClean="0"/>
              <a:t>boshiga</a:t>
            </a:r>
            <a:r>
              <a:rPr lang="en-US" dirty="0" smtClean="0"/>
              <a:t> </a:t>
            </a:r>
            <a:r>
              <a:rPr lang="en-US" dirty="0" err="1" smtClean="0"/>
              <a:t>jonivorlar</a:t>
            </a:r>
            <a:r>
              <a:rPr lang="en-US" dirty="0" smtClean="0"/>
              <a:t> </a:t>
            </a:r>
            <a:r>
              <a:rPr lang="en-US" dirty="0" err="1" smtClean="0"/>
              <a:t>ro`yxati</a:t>
            </a:r>
            <a:endParaRPr lang="en-US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en-US" sz="1600" dirty="0" err="1" smtClean="0"/>
              <a:t>Qora</a:t>
            </a:r>
            <a:r>
              <a:rPr lang="en-US" sz="1600" dirty="0" smtClean="0"/>
              <a:t> </a:t>
            </a:r>
            <a:r>
              <a:rPr lang="en-US" sz="1600" dirty="0" err="1" smtClean="0"/>
              <a:t>mollar</a:t>
            </a:r>
            <a:r>
              <a:rPr lang="en-US" sz="1600" dirty="0" smtClean="0"/>
              <a:t>     </a:t>
            </a:r>
            <a:r>
              <a:rPr lang="en-US" sz="1600" dirty="0" err="1" smtClean="0"/>
              <a:t>har</a:t>
            </a:r>
            <a:r>
              <a:rPr lang="en-US" sz="1600" dirty="0" smtClean="0"/>
              <a:t> </a:t>
            </a:r>
            <a:r>
              <a:rPr lang="en-US" sz="1600" dirty="0" err="1" smtClean="0"/>
              <a:t>ikki</a:t>
            </a:r>
            <a:r>
              <a:rPr lang="en-US" sz="1600" dirty="0" smtClean="0"/>
              <a:t> </a:t>
            </a:r>
            <a:r>
              <a:rPr lang="en-US" sz="1600" dirty="0" err="1" smtClean="0"/>
              <a:t>kishiga</a:t>
            </a:r>
            <a:r>
              <a:rPr lang="en-US" sz="1600" dirty="0" smtClean="0"/>
              <a:t> 1 </a:t>
            </a:r>
            <a:r>
              <a:rPr lang="en-US" sz="1600" dirty="0" err="1" smtClean="0"/>
              <a:t>tadan</a:t>
            </a:r>
            <a:endParaRPr lang="en-US" sz="1600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en-US" sz="1600" dirty="0" err="1" smtClean="0"/>
              <a:t>Qo`y</a:t>
            </a:r>
            <a:r>
              <a:rPr lang="en-US" sz="1600" dirty="0" smtClean="0"/>
              <a:t> </a:t>
            </a:r>
            <a:r>
              <a:rPr lang="en-US" sz="1600" dirty="0" err="1" smtClean="0"/>
              <a:t>echkilar</a:t>
            </a:r>
            <a:r>
              <a:rPr lang="en-US" sz="1600" dirty="0" smtClean="0"/>
              <a:t>  </a:t>
            </a:r>
            <a:r>
              <a:rPr lang="en-US" sz="1600" dirty="0" err="1"/>
              <a:t>h</a:t>
            </a:r>
            <a:r>
              <a:rPr lang="en-US" sz="1600" dirty="0" err="1" smtClean="0"/>
              <a:t>ar</a:t>
            </a:r>
            <a:r>
              <a:rPr lang="en-US" sz="1600" dirty="0" smtClean="0"/>
              <a:t> </a:t>
            </a:r>
            <a:r>
              <a:rPr lang="en-US" sz="1600" dirty="0" err="1" smtClean="0"/>
              <a:t>ikki</a:t>
            </a:r>
            <a:r>
              <a:rPr lang="en-US" sz="1600" dirty="0" smtClean="0"/>
              <a:t> </a:t>
            </a:r>
            <a:r>
              <a:rPr lang="en-US" sz="1600" dirty="0" err="1" smtClean="0"/>
              <a:t>kishiga</a:t>
            </a:r>
            <a:r>
              <a:rPr lang="en-US" sz="1600" dirty="0" smtClean="0"/>
              <a:t> 1 </a:t>
            </a:r>
            <a:r>
              <a:rPr lang="en-US" sz="1600" dirty="0" err="1" smtClean="0"/>
              <a:t>tadan</a:t>
            </a:r>
            <a:endParaRPr lang="en-US" sz="1600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en-US" sz="1600" dirty="0" err="1" smtClean="0"/>
              <a:t>Parrandalar</a:t>
            </a:r>
            <a:r>
              <a:rPr lang="en-US" sz="1600" dirty="0" smtClean="0"/>
              <a:t>     </a:t>
            </a:r>
            <a:r>
              <a:rPr lang="en-US" sz="1600" dirty="0" err="1" smtClean="0"/>
              <a:t>har</a:t>
            </a:r>
            <a:r>
              <a:rPr lang="en-US" sz="1600" dirty="0" smtClean="0"/>
              <a:t> </a:t>
            </a:r>
            <a:r>
              <a:rPr lang="en-US" sz="1600" dirty="0" err="1" smtClean="0"/>
              <a:t>ikki</a:t>
            </a:r>
            <a:r>
              <a:rPr lang="en-US" sz="1600" dirty="0" smtClean="0"/>
              <a:t> </a:t>
            </a:r>
            <a:r>
              <a:rPr lang="en-US" sz="1600" dirty="0" err="1" smtClean="0"/>
              <a:t>kishiga</a:t>
            </a:r>
            <a:r>
              <a:rPr lang="en-US" sz="1600" dirty="0" smtClean="0"/>
              <a:t> 3 </a:t>
            </a:r>
            <a:r>
              <a:rPr lang="en-US" sz="1600" dirty="0" err="1" smtClean="0"/>
              <a:t>tadan</a:t>
            </a:r>
            <a:endParaRPr lang="en-US" sz="1600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en-US" sz="1600" dirty="0" err="1" smtClean="0"/>
              <a:t>Otlar</a:t>
            </a:r>
            <a:r>
              <a:rPr lang="en-US" sz="1600" dirty="0" smtClean="0"/>
              <a:t>                </a:t>
            </a:r>
            <a:r>
              <a:rPr lang="en-US" sz="1600" dirty="0" err="1" smtClean="0"/>
              <a:t>har</a:t>
            </a:r>
            <a:r>
              <a:rPr lang="en-US" sz="1600" dirty="0" smtClean="0"/>
              <a:t> 60 </a:t>
            </a:r>
            <a:r>
              <a:rPr lang="en-US" sz="1600" dirty="0" err="1" smtClean="0"/>
              <a:t>kishiga</a:t>
            </a:r>
            <a:r>
              <a:rPr lang="en-US" sz="1600" dirty="0" smtClean="0"/>
              <a:t> 1 </a:t>
            </a:r>
            <a:r>
              <a:rPr lang="en-US" sz="1600" dirty="0" err="1" smtClean="0"/>
              <a:t>tadan</a:t>
            </a:r>
            <a:endParaRPr lang="en-US" sz="1600" dirty="0" smtClean="0"/>
          </a:p>
          <a:p>
            <a:endParaRPr lang="en-US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715250" y="3347689"/>
            <a:ext cx="4057650" cy="3091160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en-US" dirty="0" err="1" smtClean="0"/>
              <a:t>Aholi</a:t>
            </a:r>
            <a:r>
              <a:rPr lang="en-US" dirty="0" smtClean="0"/>
              <a:t> </a:t>
            </a:r>
            <a:r>
              <a:rPr lang="en-US" dirty="0" err="1" smtClean="0"/>
              <a:t>jon</a:t>
            </a:r>
            <a:r>
              <a:rPr lang="en-US" dirty="0" smtClean="0"/>
              <a:t> </a:t>
            </a:r>
            <a:r>
              <a:rPr lang="en-US" dirty="0" err="1" smtClean="0"/>
              <a:t>boshiga</a:t>
            </a:r>
            <a:r>
              <a:rPr lang="en-US" dirty="0" smtClean="0"/>
              <a:t> </a:t>
            </a:r>
            <a:r>
              <a:rPr lang="en-US" dirty="0" err="1" smtClean="0"/>
              <a:t>qishloq</a:t>
            </a:r>
            <a:r>
              <a:rPr lang="en-US" dirty="0" smtClean="0"/>
              <a:t> </a:t>
            </a:r>
            <a:r>
              <a:rPr lang="en-US" dirty="0" err="1" smtClean="0"/>
              <a:t>xo`jaligi</a:t>
            </a:r>
            <a:r>
              <a:rPr lang="en-US" dirty="0" smtClean="0"/>
              <a:t> </a:t>
            </a:r>
            <a:r>
              <a:rPr lang="en-US" dirty="0" err="1" smtClean="0"/>
              <a:t>mahsulotlar</a:t>
            </a:r>
            <a:r>
              <a:rPr lang="en-US" dirty="0" smtClean="0"/>
              <a:t> </a:t>
            </a:r>
            <a:r>
              <a:rPr lang="en-US" dirty="0" err="1" smtClean="0"/>
              <a:t>ro`yxati</a:t>
            </a:r>
            <a:r>
              <a:rPr lang="en-US" dirty="0" smtClean="0"/>
              <a:t> (</a:t>
            </a:r>
            <a:r>
              <a:rPr lang="en-US" dirty="0" err="1" smtClean="0"/>
              <a:t>oylik</a:t>
            </a:r>
            <a:r>
              <a:rPr lang="en-US" dirty="0" smtClean="0"/>
              <a:t>)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600" dirty="0" err="1" smtClean="0"/>
              <a:t>Go`sht</a:t>
            </a:r>
            <a:r>
              <a:rPr lang="en-US" sz="1600" dirty="0" smtClean="0"/>
              <a:t> (</a:t>
            </a:r>
            <a:r>
              <a:rPr lang="en-US" sz="1600" dirty="0" err="1" smtClean="0"/>
              <a:t>tirik</a:t>
            </a:r>
            <a:r>
              <a:rPr lang="en-US" sz="1600" dirty="0" smtClean="0"/>
              <a:t> </a:t>
            </a:r>
            <a:r>
              <a:rPr lang="en-US" sz="1600" dirty="0" err="1" smtClean="0"/>
              <a:t>vaznda</a:t>
            </a:r>
            <a:r>
              <a:rPr lang="en-US" sz="1600" dirty="0" smtClean="0"/>
              <a:t>)    5,6 kg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600" dirty="0" err="1" smtClean="0"/>
              <a:t>Sut</a:t>
            </a:r>
            <a:r>
              <a:rPr lang="en-US" sz="1600" dirty="0" smtClean="0"/>
              <a:t>                               40 </a:t>
            </a:r>
            <a:r>
              <a:rPr lang="en-US" sz="1600" dirty="0" err="1" smtClean="0"/>
              <a:t>litr</a:t>
            </a:r>
            <a:endParaRPr lang="en-US" sz="1600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en-US" sz="1600" dirty="0" err="1" smtClean="0"/>
              <a:t>tuxum</a:t>
            </a:r>
            <a:r>
              <a:rPr lang="en-US" sz="1600" dirty="0" smtClean="0"/>
              <a:t>                           8 </a:t>
            </a:r>
            <a:r>
              <a:rPr lang="en-US" sz="1600" dirty="0" err="1" smtClean="0"/>
              <a:t>dona</a:t>
            </a:r>
            <a:endParaRPr lang="en-US" sz="1600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en-US" sz="1600" dirty="0" smtClean="0"/>
              <a:t>Don </a:t>
            </a:r>
            <a:r>
              <a:rPr lang="en-US" sz="1600" dirty="0" err="1" smtClean="0"/>
              <a:t>va</a:t>
            </a:r>
            <a:r>
              <a:rPr lang="en-US" sz="1600" dirty="0" smtClean="0"/>
              <a:t> </a:t>
            </a:r>
            <a:r>
              <a:rPr lang="en-US" sz="1600" dirty="0" err="1" smtClean="0"/>
              <a:t>dukkakli</a:t>
            </a:r>
            <a:r>
              <a:rPr lang="en-US" sz="1600" dirty="0" smtClean="0"/>
              <a:t> don     50 kg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600" dirty="0" err="1" smtClean="0"/>
              <a:t>Kartoshka</a:t>
            </a:r>
            <a:r>
              <a:rPr lang="en-US" sz="1600" dirty="0" smtClean="0"/>
              <a:t>                     7 kg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600" dirty="0" err="1" smtClean="0"/>
              <a:t>Sabzovotlar</a:t>
            </a:r>
            <a:r>
              <a:rPr lang="en-US" sz="1600" dirty="0" smtClean="0"/>
              <a:t>                  20 kg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600" dirty="0" err="1" smtClean="0"/>
              <a:t>Meva</a:t>
            </a:r>
            <a:r>
              <a:rPr lang="en-US" sz="1600" dirty="0" smtClean="0"/>
              <a:t> </a:t>
            </a:r>
            <a:r>
              <a:rPr lang="en-US" sz="1600" dirty="0" err="1" smtClean="0"/>
              <a:t>va</a:t>
            </a:r>
            <a:r>
              <a:rPr lang="en-US" sz="1600" dirty="0" smtClean="0"/>
              <a:t> </a:t>
            </a:r>
            <a:r>
              <a:rPr lang="en-US" sz="1600" dirty="0" err="1" smtClean="0"/>
              <a:t>rezavorlar</a:t>
            </a:r>
            <a:r>
              <a:rPr lang="en-US" sz="1600" dirty="0" smtClean="0"/>
              <a:t>       4 kg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600" dirty="0" err="1" smtClean="0"/>
              <a:t>Uzum</a:t>
            </a:r>
            <a:r>
              <a:rPr lang="en-US" sz="1600" dirty="0" smtClean="0"/>
              <a:t>                           1 kg </a:t>
            </a:r>
          </a:p>
          <a:p>
            <a:endParaRPr lang="en-US" sz="1600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7715250" y="1038225"/>
            <a:ext cx="4057650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9324975" y="1038225"/>
            <a:ext cx="0" cy="1781175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7715250" y="4028777"/>
            <a:ext cx="4057650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0039350" y="4035721"/>
            <a:ext cx="0" cy="240312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0" y="-22741"/>
            <a:ext cx="510909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3600" b="1" dirty="0" err="1" smtClean="0">
                <a:solidFill>
                  <a:srgbClr val="7030A0"/>
                </a:solidFill>
                <a:cs typeface="Arial" pitchFamily="34" charset="0"/>
              </a:rPr>
              <a:t>Qishloq</a:t>
            </a:r>
            <a:r>
              <a:rPr lang="en-US" altLang="ko-KR" sz="3600" b="1" dirty="0" smtClean="0">
                <a:solidFill>
                  <a:srgbClr val="7030A0"/>
                </a:solidFill>
                <a:cs typeface="Arial" pitchFamily="34" charset="0"/>
              </a:rPr>
              <a:t> </a:t>
            </a:r>
            <a:r>
              <a:rPr lang="en-US" altLang="ko-KR" sz="3600" b="1" dirty="0" err="1" smtClean="0">
                <a:solidFill>
                  <a:srgbClr val="7030A0"/>
                </a:solidFill>
                <a:cs typeface="Arial" pitchFamily="34" charset="0"/>
              </a:rPr>
              <a:t>xo`jaligi</a:t>
            </a:r>
            <a:r>
              <a:rPr lang="en-US" altLang="ko-KR" sz="3600" b="1" dirty="0" smtClean="0">
                <a:solidFill>
                  <a:srgbClr val="7030A0"/>
                </a:solidFill>
                <a:cs typeface="Arial" pitchFamily="34" charset="0"/>
              </a:rPr>
              <a:t> </a:t>
            </a:r>
            <a:r>
              <a:rPr lang="en-US" altLang="ko-KR" sz="3600" b="1" dirty="0" err="1" smtClean="0">
                <a:solidFill>
                  <a:srgbClr val="7030A0"/>
                </a:solidFill>
                <a:cs typeface="Arial" pitchFamily="34" charset="0"/>
              </a:rPr>
              <a:t>tahlili</a:t>
            </a:r>
            <a:endParaRPr lang="en-US" altLang="ko-KR" sz="3600" b="1" dirty="0" smtClean="0">
              <a:solidFill>
                <a:srgbClr val="7030A0"/>
              </a:solidFill>
              <a:cs typeface="Arial" pitchFamily="34" charset="0"/>
            </a:endParaRPr>
          </a:p>
          <a:p>
            <a:pPr algn="ctr"/>
            <a:endParaRPr lang="ko-KR" altLang="en-US" sz="3600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16" name="Oval 26">
            <a:extLst>
              <a:ext uri="{FF2B5EF4-FFF2-40B4-BE49-F238E27FC236}">
                <a16:creationId xmlns:a16="http://schemas.microsoft.com/office/drawing/2014/main" xmlns="" id="{A8611118-4553-45C9-837B-A5EA5C617D63}"/>
              </a:ext>
            </a:extLst>
          </p:cNvPr>
          <p:cNvSpPr/>
          <p:nvPr/>
        </p:nvSpPr>
        <p:spPr>
          <a:xfrm>
            <a:off x="10815043" y="5226204"/>
            <a:ext cx="1195982" cy="1537175"/>
          </a:xfrm>
          <a:custGeom>
            <a:avLst/>
            <a:gdLst/>
            <a:ahLst/>
            <a:cxnLst/>
            <a:rect l="l" t="t" r="r" b="b"/>
            <a:pathLst>
              <a:path w="2543357" h="3035197">
                <a:moveTo>
                  <a:pt x="1932497" y="885460"/>
                </a:moveTo>
                <a:lnTo>
                  <a:pt x="1858608" y="981586"/>
                </a:lnTo>
                <a:cubicBezTo>
                  <a:pt x="2087948" y="1157874"/>
                  <a:pt x="2221364" y="1431493"/>
                  <a:pt x="2219022" y="1720748"/>
                </a:cubicBezTo>
                <a:lnTo>
                  <a:pt x="2340261" y="1721729"/>
                </a:lnTo>
                <a:cubicBezTo>
                  <a:pt x="2342911" y="1394473"/>
                  <a:pt x="2191967" y="1084907"/>
                  <a:pt x="1932497" y="885460"/>
                </a:cubicBezTo>
                <a:close/>
                <a:moveTo>
                  <a:pt x="1028922" y="281987"/>
                </a:moveTo>
                <a:cubicBezTo>
                  <a:pt x="1157068" y="321344"/>
                  <a:pt x="1128134" y="299573"/>
                  <a:pt x="1193247" y="332230"/>
                </a:cubicBezTo>
                <a:cubicBezTo>
                  <a:pt x="1269854" y="451410"/>
                  <a:pt x="1301375" y="602654"/>
                  <a:pt x="1295736" y="739575"/>
                </a:cubicBezTo>
                <a:cubicBezTo>
                  <a:pt x="1418781" y="730097"/>
                  <a:pt x="1391656" y="622269"/>
                  <a:pt x="1842154" y="674175"/>
                </a:cubicBezTo>
                <a:cubicBezTo>
                  <a:pt x="2251963" y="725703"/>
                  <a:pt x="2543357" y="1202505"/>
                  <a:pt x="2543357" y="1911138"/>
                </a:cubicBezTo>
                <a:cubicBezTo>
                  <a:pt x="2543357" y="2619771"/>
                  <a:pt x="2228290" y="3174439"/>
                  <a:pt x="1189012" y="3004227"/>
                </a:cubicBezTo>
                <a:cubicBezTo>
                  <a:pt x="266689" y="3142266"/>
                  <a:pt x="99973" y="2479414"/>
                  <a:pt x="24671" y="2089269"/>
                </a:cubicBezTo>
                <a:cubicBezTo>
                  <a:pt x="-50631" y="1699124"/>
                  <a:pt x="9514" y="922425"/>
                  <a:pt x="737199" y="663358"/>
                </a:cubicBezTo>
                <a:cubicBezTo>
                  <a:pt x="1021153" y="585721"/>
                  <a:pt x="1093645" y="690425"/>
                  <a:pt x="1216376" y="728497"/>
                </a:cubicBezTo>
                <a:cubicBezTo>
                  <a:pt x="1183268" y="569368"/>
                  <a:pt x="1135766" y="458984"/>
                  <a:pt x="1028922" y="281987"/>
                </a:cubicBezTo>
                <a:close/>
                <a:moveTo>
                  <a:pt x="1919942" y="47"/>
                </a:moveTo>
                <a:cubicBezTo>
                  <a:pt x="2086542" y="1491"/>
                  <a:pt x="2263938" y="35583"/>
                  <a:pt x="2350876" y="60453"/>
                </a:cubicBezTo>
                <a:cubicBezTo>
                  <a:pt x="2672784" y="174000"/>
                  <a:pt x="2321773" y="213881"/>
                  <a:pt x="2220060" y="345654"/>
                </a:cubicBezTo>
                <a:cubicBezTo>
                  <a:pt x="2118347" y="477427"/>
                  <a:pt x="2005019" y="609932"/>
                  <a:pt x="1770740" y="609932"/>
                </a:cubicBezTo>
                <a:lnTo>
                  <a:pt x="1326444" y="614956"/>
                </a:lnTo>
                <a:lnTo>
                  <a:pt x="1346541" y="320533"/>
                </a:lnTo>
                <a:cubicBezTo>
                  <a:pt x="1401807" y="115484"/>
                  <a:pt x="1563158" y="44336"/>
                  <a:pt x="1760692" y="11037"/>
                </a:cubicBezTo>
                <a:cubicBezTo>
                  <a:pt x="1810076" y="2712"/>
                  <a:pt x="1864409" y="-434"/>
                  <a:pt x="1919942" y="47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140269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366487108"/>
              </p:ext>
            </p:extLst>
          </p:nvPr>
        </p:nvGraphicFramePr>
        <p:xfrm>
          <a:off x="412749" y="319616"/>
          <a:ext cx="9197976" cy="6062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217040" y="6438849"/>
            <a:ext cx="3162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/>
              <a:t>O`lchov</a:t>
            </a:r>
            <a:r>
              <a:rPr lang="en-US" sz="1100" dirty="0" smtClean="0"/>
              <a:t> </a:t>
            </a:r>
            <a:r>
              <a:rPr lang="en-US" sz="1100" dirty="0" err="1" smtClean="0"/>
              <a:t>birligi</a:t>
            </a:r>
            <a:r>
              <a:rPr lang="en-US" sz="1100" dirty="0" smtClean="0"/>
              <a:t> </a:t>
            </a:r>
            <a:r>
              <a:rPr lang="en-US" sz="1100" dirty="0" err="1" smtClean="0"/>
              <a:t>mlrd</a:t>
            </a:r>
            <a:r>
              <a:rPr lang="en-US" sz="1100" dirty="0" smtClean="0"/>
              <a:t> </a:t>
            </a:r>
            <a:r>
              <a:rPr lang="en-US" sz="1100" dirty="0" err="1" smtClean="0"/>
              <a:t>so`mda</a:t>
            </a:r>
            <a:r>
              <a:rPr lang="en-US" sz="1100" dirty="0" smtClean="0"/>
              <a:t> </a:t>
            </a:r>
            <a:endParaRPr lang="ru-RU" sz="11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629399" y="923925"/>
            <a:ext cx="5200651" cy="3800475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err="1" smtClean="0"/>
              <a:t>Ushbu</a:t>
            </a:r>
            <a:r>
              <a:rPr lang="en-US" sz="1600" dirty="0" smtClean="0"/>
              <a:t> </a:t>
            </a:r>
            <a:r>
              <a:rPr lang="en-US" sz="1600" dirty="0" err="1" smtClean="0"/>
              <a:t>diagramma</a:t>
            </a:r>
            <a:r>
              <a:rPr lang="en-US" sz="1600" dirty="0" smtClean="0"/>
              <a:t> </a:t>
            </a:r>
            <a:r>
              <a:rPr lang="en-US" sz="1600" dirty="0" err="1" smtClean="0"/>
              <a:t>orqali</a:t>
            </a:r>
            <a:r>
              <a:rPr lang="en-US" sz="1600" dirty="0" smtClean="0"/>
              <a:t> </a:t>
            </a:r>
            <a:r>
              <a:rPr lang="en-US" sz="1600" dirty="0" err="1" smtClean="0"/>
              <a:t>Boyovut</a:t>
            </a:r>
            <a:r>
              <a:rPr lang="en-US" sz="1600" dirty="0" smtClean="0"/>
              <a:t> </a:t>
            </a:r>
            <a:r>
              <a:rPr lang="en-US" sz="1600" dirty="0" err="1" smtClean="0"/>
              <a:t>tumanida</a:t>
            </a:r>
            <a:r>
              <a:rPr lang="en-US" sz="1600" dirty="0" smtClean="0"/>
              <a:t> </a:t>
            </a:r>
            <a:r>
              <a:rPr lang="en-US" sz="1600" dirty="0" err="1" smtClean="0"/>
              <a:t>Xizmatlarning</a:t>
            </a:r>
            <a:r>
              <a:rPr lang="en-US" sz="1600" dirty="0" smtClean="0"/>
              <a:t> </a:t>
            </a:r>
            <a:r>
              <a:rPr lang="en-US" sz="1600" dirty="0" err="1" smtClean="0"/>
              <a:t>eng</a:t>
            </a:r>
            <a:r>
              <a:rPr lang="en-US" sz="1600" dirty="0" smtClean="0"/>
              <a:t> </a:t>
            </a:r>
            <a:r>
              <a:rPr lang="en-US" sz="1600" dirty="0" err="1" smtClean="0"/>
              <a:t>katta</a:t>
            </a:r>
            <a:r>
              <a:rPr lang="en-US" sz="1600" dirty="0" smtClean="0"/>
              <a:t> </a:t>
            </a:r>
            <a:r>
              <a:rPr lang="en-US" sz="1600" dirty="0" err="1" smtClean="0"/>
              <a:t>ulushi</a:t>
            </a:r>
            <a:r>
              <a:rPr lang="en-US" sz="1600" dirty="0" smtClean="0"/>
              <a:t> </a:t>
            </a:r>
            <a:r>
              <a:rPr lang="en-US" sz="1600" dirty="0" err="1" smtClean="0"/>
              <a:t>moliyaviy</a:t>
            </a:r>
            <a:r>
              <a:rPr lang="en-US" sz="1600" dirty="0" smtClean="0"/>
              <a:t> </a:t>
            </a:r>
            <a:r>
              <a:rPr lang="en-US" sz="1600" dirty="0" err="1" smtClean="0"/>
              <a:t>xizmatlarga</a:t>
            </a:r>
            <a:r>
              <a:rPr lang="en-US" sz="1600" dirty="0" smtClean="0"/>
              <a:t> </a:t>
            </a:r>
            <a:r>
              <a:rPr lang="en-US" sz="1600" dirty="0" err="1" smtClean="0"/>
              <a:t>to`g`ri</a:t>
            </a:r>
            <a:r>
              <a:rPr lang="en-US" sz="1600" dirty="0" smtClean="0"/>
              <a:t> </a:t>
            </a:r>
            <a:r>
              <a:rPr lang="en-US" sz="1600" dirty="0" err="1" smtClean="0"/>
              <a:t>kelishini</a:t>
            </a:r>
            <a:r>
              <a:rPr lang="en-US" sz="1600" dirty="0" smtClean="0"/>
              <a:t> </a:t>
            </a:r>
            <a:r>
              <a:rPr lang="en-US" sz="1600" dirty="0" err="1" smtClean="0"/>
              <a:t>bilish</a:t>
            </a:r>
            <a:r>
              <a:rPr lang="en-US" sz="1600" dirty="0" smtClean="0"/>
              <a:t> </a:t>
            </a:r>
            <a:r>
              <a:rPr lang="en-US" sz="1600" dirty="0" err="1" smtClean="0"/>
              <a:t>unchalik</a:t>
            </a:r>
            <a:r>
              <a:rPr lang="en-US" sz="1600" dirty="0" smtClean="0"/>
              <a:t> </a:t>
            </a:r>
            <a:r>
              <a:rPr lang="en-US" sz="1600" dirty="0" err="1" smtClean="0"/>
              <a:t>qiyin</a:t>
            </a:r>
            <a:r>
              <a:rPr lang="en-US" sz="1600" dirty="0" smtClean="0"/>
              <a:t> </a:t>
            </a:r>
            <a:r>
              <a:rPr lang="en-US" sz="1600" dirty="0" err="1" smtClean="0"/>
              <a:t>emas</a:t>
            </a:r>
            <a:r>
              <a:rPr lang="en-US" sz="1600" dirty="0" smtClean="0"/>
              <a:t> </a:t>
            </a:r>
            <a:r>
              <a:rPr lang="en-US" sz="1600" dirty="0" err="1" smtClean="0"/>
              <a:t>yani</a:t>
            </a:r>
            <a:r>
              <a:rPr lang="en-US" sz="1600" b="1" dirty="0" smtClean="0">
                <a:solidFill>
                  <a:srgbClr val="00B0F0"/>
                </a:solidFill>
              </a:rPr>
              <a:t> 36,6%ni </a:t>
            </a:r>
            <a:r>
              <a:rPr lang="en-US" sz="1600" dirty="0" err="1" smtClean="0"/>
              <a:t>tashkil</a:t>
            </a:r>
            <a:r>
              <a:rPr lang="en-US" sz="1600" dirty="0" smtClean="0"/>
              <a:t> </a:t>
            </a:r>
            <a:r>
              <a:rPr lang="en-US" sz="1600" dirty="0" err="1" smtClean="0"/>
              <a:t>etadi</a:t>
            </a:r>
            <a:r>
              <a:rPr lang="en-US" sz="1600" dirty="0" smtClean="0"/>
              <a:t>, </a:t>
            </a:r>
            <a:r>
              <a:rPr lang="en-US" sz="1600" dirty="0" err="1" smtClean="0"/>
              <a:t>umumiy</a:t>
            </a:r>
            <a:r>
              <a:rPr lang="en-US" sz="1600" dirty="0" smtClean="0"/>
              <a:t> </a:t>
            </a:r>
            <a:r>
              <a:rPr lang="en-US" sz="1600" dirty="0" err="1" smtClean="0"/>
              <a:t>xizmatlarning</a:t>
            </a:r>
            <a:r>
              <a:rPr lang="en-US" sz="1600" dirty="0" smtClean="0"/>
              <a:t>. Transport </a:t>
            </a:r>
            <a:r>
              <a:rPr lang="en-US" sz="1600" dirty="0" err="1" smtClean="0"/>
              <a:t>xizmatlarini</a:t>
            </a:r>
            <a:r>
              <a:rPr lang="en-US" sz="1600" dirty="0" smtClean="0"/>
              <a:t> </a:t>
            </a:r>
            <a:r>
              <a:rPr lang="en-US" sz="1600" dirty="0" err="1" smtClean="0"/>
              <a:t>kamligi</a:t>
            </a:r>
            <a:r>
              <a:rPr lang="en-US" sz="1600" dirty="0" smtClean="0"/>
              <a:t> </a:t>
            </a:r>
            <a:r>
              <a:rPr lang="en-US" sz="1600" dirty="0" err="1" smtClean="0"/>
              <a:t>esa</a:t>
            </a:r>
            <a:r>
              <a:rPr lang="en-US" sz="1600" dirty="0" smtClean="0"/>
              <a:t> </a:t>
            </a:r>
            <a:r>
              <a:rPr lang="en-US" sz="1600" dirty="0" err="1" smtClean="0"/>
              <a:t>ushbu</a:t>
            </a:r>
            <a:r>
              <a:rPr lang="en-US" sz="1600" dirty="0" smtClean="0"/>
              <a:t> </a:t>
            </a:r>
            <a:r>
              <a:rPr lang="en-US" sz="1600" dirty="0" err="1" smtClean="0"/>
              <a:t>xududda</a:t>
            </a:r>
            <a:r>
              <a:rPr lang="en-US" sz="1600" dirty="0" smtClean="0"/>
              <a:t> transport </a:t>
            </a:r>
            <a:r>
              <a:rPr lang="en-US" sz="1600" dirty="0" err="1" smtClean="0"/>
              <a:t>xizmatlarini</a:t>
            </a:r>
            <a:r>
              <a:rPr lang="en-US" sz="1600" dirty="0" smtClean="0"/>
              <a:t> </a:t>
            </a:r>
            <a:r>
              <a:rPr lang="en-US" sz="1600" dirty="0" err="1" smtClean="0"/>
              <a:t>kengaytirish</a:t>
            </a:r>
            <a:r>
              <a:rPr lang="en-US" sz="1600" dirty="0" smtClean="0"/>
              <a:t> </a:t>
            </a:r>
            <a:r>
              <a:rPr lang="en-US" sz="1600" dirty="0" err="1" smtClean="0"/>
              <a:t>kerakligini</a:t>
            </a:r>
            <a:r>
              <a:rPr lang="en-US" sz="1600" dirty="0" smtClean="0"/>
              <a:t> </a:t>
            </a:r>
            <a:r>
              <a:rPr lang="en-US" sz="1600" dirty="0" err="1" smtClean="0"/>
              <a:t>bildiradi</a:t>
            </a:r>
            <a:r>
              <a:rPr lang="en-US" sz="1600" dirty="0" smtClean="0"/>
              <a:t> </a:t>
            </a:r>
            <a:r>
              <a:rPr lang="en-US" sz="1600" dirty="0" err="1" smtClean="0"/>
              <a:t>yuqoridagi</a:t>
            </a:r>
            <a:r>
              <a:rPr lang="en-US" sz="1600" dirty="0" smtClean="0"/>
              <a:t> </a:t>
            </a:r>
            <a:r>
              <a:rPr lang="en-US" sz="1600" dirty="0" smtClean="0">
                <a:solidFill>
                  <a:srgbClr val="00B050"/>
                </a:solidFill>
              </a:rPr>
              <a:t>2-diagrammada</a:t>
            </a:r>
            <a:r>
              <a:rPr lang="en-US" sz="1600" dirty="0" smtClean="0"/>
              <a:t> yuk </a:t>
            </a:r>
            <a:r>
              <a:rPr lang="en-US" sz="1600" dirty="0" err="1" smtClean="0"/>
              <a:t>va</a:t>
            </a:r>
            <a:r>
              <a:rPr lang="en-US" sz="1600" dirty="0" smtClean="0"/>
              <a:t> </a:t>
            </a:r>
            <a:r>
              <a:rPr lang="en-US" sz="1600" dirty="0" err="1" smtClean="0"/>
              <a:t>yo`lovchi</a:t>
            </a:r>
            <a:r>
              <a:rPr lang="en-US" sz="1600" dirty="0" smtClean="0"/>
              <a:t> </a:t>
            </a:r>
            <a:r>
              <a:rPr lang="en-US" sz="1600" dirty="0" err="1" smtClean="0"/>
              <a:t>aylanmasini</a:t>
            </a:r>
            <a:r>
              <a:rPr lang="en-US" sz="1600" dirty="0" smtClean="0"/>
              <a:t> </a:t>
            </a:r>
            <a:r>
              <a:rPr lang="en-US" sz="1600" dirty="0" err="1" smtClean="0"/>
              <a:t>viloyatdagi</a:t>
            </a:r>
            <a:r>
              <a:rPr lang="en-US" sz="1600" dirty="0" smtClean="0"/>
              <a:t> </a:t>
            </a:r>
            <a:r>
              <a:rPr lang="en-US" sz="1600" dirty="0" err="1" smtClean="0"/>
              <a:t>ulushida</a:t>
            </a:r>
            <a:r>
              <a:rPr lang="en-US" sz="1600" dirty="0" smtClean="0"/>
              <a:t> </a:t>
            </a:r>
            <a:r>
              <a:rPr lang="en-US" sz="1600" dirty="0" err="1" smtClean="0"/>
              <a:t>yuqoriroqligi</a:t>
            </a:r>
            <a:r>
              <a:rPr lang="en-US" sz="1600" dirty="0" smtClean="0"/>
              <a:t> </a:t>
            </a:r>
            <a:r>
              <a:rPr lang="en-US" sz="1600" dirty="0" err="1" smtClean="0"/>
              <a:t>buning</a:t>
            </a:r>
            <a:r>
              <a:rPr lang="en-US" sz="1600" dirty="0" smtClean="0"/>
              <a:t> </a:t>
            </a:r>
            <a:r>
              <a:rPr lang="en-US" sz="1600" dirty="0" err="1" smtClean="0"/>
              <a:t>isboti</a:t>
            </a:r>
            <a:r>
              <a:rPr lang="en-US" sz="1600" dirty="0" smtClean="0"/>
              <a:t>. </a:t>
            </a:r>
            <a:r>
              <a:rPr lang="en-US" sz="1600" dirty="0" err="1" smtClean="0"/>
              <a:t>Bundan</a:t>
            </a:r>
            <a:r>
              <a:rPr lang="en-US" sz="1600" dirty="0" smtClean="0"/>
              <a:t> </a:t>
            </a:r>
            <a:r>
              <a:rPr lang="en-US" sz="1600" dirty="0" err="1" smtClean="0"/>
              <a:t>tashqari</a:t>
            </a:r>
            <a:r>
              <a:rPr lang="en-US" sz="1600" dirty="0" smtClean="0"/>
              <a:t> </a:t>
            </a:r>
            <a:r>
              <a:rPr lang="en-US" sz="1600" dirty="0" err="1" smtClean="0"/>
              <a:t>tumanda</a:t>
            </a:r>
            <a:r>
              <a:rPr lang="en-US" sz="1600" dirty="0" smtClean="0"/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talim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sohasi</a:t>
            </a:r>
            <a:r>
              <a:rPr lang="en-US" sz="1600" b="1" dirty="0" smtClean="0"/>
              <a:t> </a:t>
            </a:r>
            <a:r>
              <a:rPr lang="en-US" sz="1600" dirty="0" err="1" smtClean="0"/>
              <a:t>bo`yicha</a:t>
            </a:r>
            <a:r>
              <a:rPr lang="en-US" sz="1600" dirty="0" smtClean="0"/>
              <a:t> ham </a:t>
            </a:r>
            <a:r>
              <a:rPr lang="en-US" sz="1600" dirty="0" err="1" smtClean="0"/>
              <a:t>qator</a:t>
            </a:r>
            <a:r>
              <a:rPr lang="en-US" sz="1600" dirty="0" smtClean="0"/>
              <a:t> </a:t>
            </a:r>
            <a:r>
              <a:rPr lang="en-US" sz="1600" dirty="0" err="1" smtClean="0"/>
              <a:t>xizmat</a:t>
            </a:r>
            <a:r>
              <a:rPr lang="en-US" sz="1600" dirty="0" smtClean="0"/>
              <a:t> </a:t>
            </a:r>
            <a:r>
              <a:rPr lang="en-US" sz="1600" dirty="0" err="1" smtClean="0"/>
              <a:t>ko`rsatuvchi</a:t>
            </a:r>
            <a:r>
              <a:rPr lang="en-US" sz="1600" dirty="0" smtClean="0"/>
              <a:t> </a:t>
            </a:r>
            <a:r>
              <a:rPr lang="en-US" sz="1600" dirty="0" err="1" smtClean="0"/>
              <a:t>obyektlarga</a:t>
            </a:r>
            <a:r>
              <a:rPr lang="en-US" sz="1600" dirty="0" smtClean="0"/>
              <a:t> </a:t>
            </a:r>
            <a:r>
              <a:rPr lang="en-US" sz="1600" dirty="0" err="1" smtClean="0"/>
              <a:t>muxtojligini</a:t>
            </a:r>
            <a:r>
              <a:rPr lang="en-US" sz="1600" dirty="0" smtClean="0"/>
              <a:t> </a:t>
            </a:r>
            <a:r>
              <a:rPr lang="en-US" sz="1600" dirty="0" err="1" smtClean="0"/>
              <a:t>ko`rsa</a:t>
            </a:r>
            <a:r>
              <a:rPr lang="en-US" sz="1600" dirty="0" smtClean="0"/>
              <a:t> </a:t>
            </a:r>
            <a:r>
              <a:rPr lang="en-US" sz="1600" dirty="0" err="1" smtClean="0"/>
              <a:t>bo`ladi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5359"/>
            <a:ext cx="357020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3600" b="1" dirty="0" err="1" smtClean="0">
                <a:solidFill>
                  <a:srgbClr val="7030A0"/>
                </a:solidFill>
                <a:cs typeface="Arial" pitchFamily="34" charset="0"/>
              </a:rPr>
              <a:t>Xizmatlar</a:t>
            </a:r>
            <a:r>
              <a:rPr lang="en-US" altLang="ko-KR" sz="3600" b="1" dirty="0" smtClean="0">
                <a:solidFill>
                  <a:srgbClr val="7030A0"/>
                </a:solidFill>
                <a:cs typeface="Arial" pitchFamily="34" charset="0"/>
              </a:rPr>
              <a:t> </a:t>
            </a:r>
            <a:r>
              <a:rPr lang="en-US" altLang="ko-KR" sz="3600" b="1" dirty="0" err="1" smtClean="0">
                <a:solidFill>
                  <a:srgbClr val="7030A0"/>
                </a:solidFill>
                <a:cs typeface="Arial" pitchFamily="34" charset="0"/>
              </a:rPr>
              <a:t>tahlili</a:t>
            </a:r>
            <a:endParaRPr lang="en-US" altLang="ko-KR" sz="3600" b="1" dirty="0" smtClean="0">
              <a:solidFill>
                <a:srgbClr val="7030A0"/>
              </a:solidFill>
              <a:cs typeface="Arial" pitchFamily="34" charset="0"/>
            </a:endParaRPr>
          </a:p>
          <a:p>
            <a:pPr algn="ctr"/>
            <a:endParaRPr lang="ko-KR" altLang="en-US" sz="3600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6" name="Graphic 133">
            <a:extLst>
              <a:ext uri="{FF2B5EF4-FFF2-40B4-BE49-F238E27FC236}">
                <a16:creationId xmlns:a16="http://schemas.microsoft.com/office/drawing/2014/main" xmlns="" id="{45A0BCCF-3C9C-45E7-966E-C42074AFFD88}"/>
              </a:ext>
            </a:extLst>
          </p:cNvPr>
          <p:cNvSpPr/>
          <p:nvPr/>
        </p:nvSpPr>
        <p:spPr>
          <a:xfrm flipH="1">
            <a:off x="9550166" y="4186246"/>
            <a:ext cx="2279884" cy="2514213"/>
          </a:xfrm>
          <a:custGeom>
            <a:avLst/>
            <a:gdLst>
              <a:gd name="connsiteX0" fmla="*/ 560801 w 2172349"/>
              <a:gd name="connsiteY0" fmla="*/ 0 h 2395624"/>
              <a:gd name="connsiteX1" fmla="*/ 582801 w 2172349"/>
              <a:gd name="connsiteY1" fmla="*/ 12166 h 2395624"/>
              <a:gd name="connsiteX2" fmla="*/ 657849 w 2172349"/>
              <a:gd name="connsiteY2" fmla="*/ 42427 h 2395624"/>
              <a:gd name="connsiteX3" fmla="*/ 707974 w 2172349"/>
              <a:gd name="connsiteY3" fmla="*/ 153833 h 2395624"/>
              <a:gd name="connsiteX4" fmla="*/ 693392 w 2172349"/>
              <a:gd name="connsiteY4" fmla="*/ 242171 h 2395624"/>
              <a:gd name="connsiteX5" fmla="*/ 701091 w 2172349"/>
              <a:gd name="connsiteY5" fmla="*/ 309829 h 2395624"/>
              <a:gd name="connsiteX6" fmla="*/ 730958 w 2172349"/>
              <a:gd name="connsiteY6" fmla="*/ 336550 h 2395624"/>
              <a:gd name="connsiteX7" fmla="*/ 735510 w 2172349"/>
              <a:gd name="connsiteY7" fmla="*/ 337140 h 2395624"/>
              <a:gd name="connsiteX8" fmla="*/ 808647 w 2172349"/>
              <a:gd name="connsiteY8" fmla="*/ 336212 h 2395624"/>
              <a:gd name="connsiteX9" fmla="*/ 893388 w 2172349"/>
              <a:gd name="connsiteY9" fmla="*/ 354223 h 2395624"/>
              <a:gd name="connsiteX10" fmla="*/ 1003193 w 2172349"/>
              <a:gd name="connsiteY10" fmla="*/ 384455 h 2395624"/>
              <a:gd name="connsiteX11" fmla="*/ 1098302 w 2172349"/>
              <a:gd name="connsiteY11" fmla="*/ 413255 h 2395624"/>
              <a:gd name="connsiteX12" fmla="*/ 1145871 w 2172349"/>
              <a:gd name="connsiteY12" fmla="*/ 434328 h 2395624"/>
              <a:gd name="connsiteX13" fmla="*/ 1168517 w 2172349"/>
              <a:gd name="connsiteY13" fmla="*/ 443010 h 2395624"/>
              <a:gd name="connsiteX14" fmla="*/ 1179363 w 2172349"/>
              <a:gd name="connsiteY14" fmla="*/ 457340 h 2395624"/>
              <a:gd name="connsiteX15" fmla="*/ 1173013 w 2172349"/>
              <a:gd name="connsiteY15" fmla="*/ 535338 h 2395624"/>
              <a:gd name="connsiteX16" fmla="*/ 1199087 w 2172349"/>
              <a:gd name="connsiteY16" fmla="*/ 572707 h 2395624"/>
              <a:gd name="connsiteX17" fmla="*/ 1227971 w 2172349"/>
              <a:gd name="connsiteY17" fmla="*/ 575152 h 2395624"/>
              <a:gd name="connsiteX18" fmla="*/ 1241851 w 2172349"/>
              <a:gd name="connsiteY18" fmla="*/ 590352 h 2395624"/>
              <a:gd name="connsiteX19" fmla="*/ 1242582 w 2172349"/>
              <a:gd name="connsiteY19" fmla="*/ 633398 h 2395624"/>
              <a:gd name="connsiteX20" fmla="*/ 1258120 w 2172349"/>
              <a:gd name="connsiteY20" fmla="*/ 649694 h 2395624"/>
              <a:gd name="connsiteX21" fmla="*/ 1300153 w 2172349"/>
              <a:gd name="connsiteY21" fmla="*/ 651970 h 2395624"/>
              <a:gd name="connsiteX22" fmla="*/ 1311280 w 2172349"/>
              <a:gd name="connsiteY22" fmla="*/ 663181 h 2395624"/>
              <a:gd name="connsiteX23" fmla="*/ 1310352 w 2172349"/>
              <a:gd name="connsiteY23" fmla="*/ 800380 h 2395624"/>
              <a:gd name="connsiteX24" fmla="*/ 1307543 w 2172349"/>
              <a:gd name="connsiteY24" fmla="*/ 833928 h 2395624"/>
              <a:gd name="connsiteX25" fmla="*/ 1293241 w 2172349"/>
              <a:gd name="connsiteY25" fmla="*/ 860283 h 2395624"/>
              <a:gd name="connsiteX26" fmla="*/ 1217238 w 2172349"/>
              <a:gd name="connsiteY26" fmla="*/ 914511 h 2395624"/>
              <a:gd name="connsiteX27" fmla="*/ 1169472 w 2172349"/>
              <a:gd name="connsiteY27" fmla="*/ 945474 h 2395624"/>
              <a:gd name="connsiteX28" fmla="*/ 1155227 w 2172349"/>
              <a:gd name="connsiteY28" fmla="*/ 952246 h 2395624"/>
              <a:gd name="connsiteX29" fmla="*/ 1151940 w 2172349"/>
              <a:gd name="connsiteY29" fmla="*/ 963035 h 2395624"/>
              <a:gd name="connsiteX30" fmla="*/ 1180992 w 2172349"/>
              <a:gd name="connsiteY30" fmla="*/ 992003 h 2395624"/>
              <a:gd name="connsiteX31" fmla="*/ 1240840 w 2172349"/>
              <a:gd name="connsiteY31" fmla="*/ 1060168 h 2395624"/>
              <a:gd name="connsiteX32" fmla="*/ 1268600 w 2172349"/>
              <a:gd name="connsiteY32" fmla="*/ 1134344 h 2395624"/>
              <a:gd name="connsiteX33" fmla="*/ 1280204 w 2172349"/>
              <a:gd name="connsiteY33" fmla="*/ 1167752 h 2395624"/>
              <a:gd name="connsiteX34" fmla="*/ 1287594 w 2172349"/>
              <a:gd name="connsiteY34" fmla="*/ 1195512 h 2395624"/>
              <a:gd name="connsiteX35" fmla="*/ 1291949 w 2172349"/>
              <a:gd name="connsiteY35" fmla="*/ 1206723 h 2395624"/>
              <a:gd name="connsiteX36" fmla="*/ 1398409 w 2172349"/>
              <a:gd name="connsiteY36" fmla="*/ 1393486 h 2395624"/>
              <a:gd name="connsiteX37" fmla="*/ 1439881 w 2172349"/>
              <a:gd name="connsiteY37" fmla="*/ 1460498 h 2395624"/>
              <a:gd name="connsiteX38" fmla="*/ 1461403 w 2172349"/>
              <a:gd name="connsiteY38" fmla="*/ 1490450 h 2395624"/>
              <a:gd name="connsiteX39" fmla="*/ 1478178 w 2172349"/>
              <a:gd name="connsiteY39" fmla="*/ 1491658 h 2395624"/>
              <a:gd name="connsiteX40" fmla="*/ 1518413 w 2172349"/>
              <a:gd name="connsiteY40" fmla="*/ 1462970 h 2395624"/>
              <a:gd name="connsiteX41" fmla="*/ 1542886 w 2172349"/>
              <a:gd name="connsiteY41" fmla="*/ 1442740 h 2395624"/>
              <a:gd name="connsiteX42" fmla="*/ 1595737 w 2172349"/>
              <a:gd name="connsiteY42" fmla="*/ 1404612 h 2395624"/>
              <a:gd name="connsiteX43" fmla="*/ 1667862 w 2172349"/>
              <a:gd name="connsiteY43" fmla="*/ 1354009 h 2395624"/>
              <a:gd name="connsiteX44" fmla="*/ 1695341 w 2172349"/>
              <a:gd name="connsiteY44" fmla="*/ 1337544 h 2395624"/>
              <a:gd name="connsiteX45" fmla="*/ 1709137 w 2172349"/>
              <a:gd name="connsiteY45" fmla="*/ 1326867 h 2395624"/>
              <a:gd name="connsiteX46" fmla="*/ 1723832 w 2172349"/>
              <a:gd name="connsiteY46" fmla="*/ 1310515 h 2395624"/>
              <a:gd name="connsiteX47" fmla="*/ 1820122 w 2172349"/>
              <a:gd name="connsiteY47" fmla="*/ 1236253 h 2395624"/>
              <a:gd name="connsiteX48" fmla="*/ 1855552 w 2172349"/>
              <a:gd name="connsiteY48" fmla="*/ 1199446 h 2395624"/>
              <a:gd name="connsiteX49" fmla="*/ 1904863 w 2172349"/>
              <a:gd name="connsiteY49" fmla="*/ 1166460 h 2395624"/>
              <a:gd name="connsiteX50" fmla="*/ 1931022 w 2172349"/>
              <a:gd name="connsiteY50" fmla="*/ 1172388 h 2395624"/>
              <a:gd name="connsiteX51" fmla="*/ 1997696 w 2172349"/>
              <a:gd name="connsiteY51" fmla="*/ 1227206 h 2395624"/>
              <a:gd name="connsiteX52" fmla="*/ 2000422 w 2172349"/>
              <a:gd name="connsiteY52" fmla="*/ 1243306 h 2395624"/>
              <a:gd name="connsiteX53" fmla="*/ 2050351 w 2172349"/>
              <a:gd name="connsiteY53" fmla="*/ 1274269 h 2395624"/>
              <a:gd name="connsiteX54" fmla="*/ 2108119 w 2172349"/>
              <a:gd name="connsiteY54" fmla="*/ 1323552 h 2395624"/>
              <a:gd name="connsiteX55" fmla="*/ 2153637 w 2172349"/>
              <a:gd name="connsiteY55" fmla="*/ 1394722 h 2395624"/>
              <a:gd name="connsiteX56" fmla="*/ 2172349 w 2172349"/>
              <a:gd name="connsiteY56" fmla="*/ 1437486 h 2395624"/>
              <a:gd name="connsiteX57" fmla="*/ 2172349 w 2172349"/>
              <a:gd name="connsiteY57" fmla="*/ 1459936 h 2395624"/>
              <a:gd name="connsiteX58" fmla="*/ 2154817 w 2172349"/>
              <a:gd name="connsiteY58" fmla="*/ 1487780 h 2395624"/>
              <a:gd name="connsiteX59" fmla="*/ 2101235 w 2172349"/>
              <a:gd name="connsiteY59" fmla="*/ 1497249 h 2395624"/>
              <a:gd name="connsiteX60" fmla="*/ 2070581 w 2172349"/>
              <a:gd name="connsiteY60" fmla="*/ 1476064 h 2395624"/>
              <a:gd name="connsiteX61" fmla="*/ 2014808 w 2172349"/>
              <a:gd name="connsiteY61" fmla="*/ 1433946 h 2395624"/>
              <a:gd name="connsiteX62" fmla="*/ 1958838 w 2172349"/>
              <a:gd name="connsiteY62" fmla="*/ 1401325 h 2395624"/>
              <a:gd name="connsiteX63" fmla="*/ 1916580 w 2172349"/>
              <a:gd name="connsiteY63" fmla="*/ 1383202 h 2395624"/>
              <a:gd name="connsiteX64" fmla="*/ 1897670 w 2172349"/>
              <a:gd name="connsiteY64" fmla="*/ 1392896 h 2395624"/>
              <a:gd name="connsiteX65" fmla="*/ 1876372 w 2172349"/>
              <a:gd name="connsiteY65" fmla="*/ 1417200 h 2395624"/>
              <a:gd name="connsiteX66" fmla="*/ 1849287 w 2172349"/>
              <a:gd name="connsiteY66" fmla="*/ 1442768 h 2395624"/>
              <a:gd name="connsiteX67" fmla="*/ 1827961 w 2172349"/>
              <a:gd name="connsiteY67" fmla="*/ 1464741 h 2395624"/>
              <a:gd name="connsiteX68" fmla="*/ 1764939 w 2172349"/>
              <a:gd name="connsiteY68" fmla="*/ 1508966 h 2395624"/>
              <a:gd name="connsiteX69" fmla="*/ 1738358 w 2172349"/>
              <a:gd name="connsiteY69" fmla="*/ 1527819 h 2395624"/>
              <a:gd name="connsiteX70" fmla="*/ 1679916 w 2172349"/>
              <a:gd name="connsiteY70" fmla="*/ 1567436 h 2395624"/>
              <a:gd name="connsiteX71" fmla="*/ 1620518 w 2172349"/>
              <a:gd name="connsiteY71" fmla="*/ 1622619 h 2395624"/>
              <a:gd name="connsiteX72" fmla="*/ 1561514 w 2172349"/>
              <a:gd name="connsiteY72" fmla="*/ 1690221 h 2395624"/>
              <a:gd name="connsiteX73" fmla="*/ 1523611 w 2172349"/>
              <a:gd name="connsiteY73" fmla="*/ 1722983 h 2395624"/>
              <a:gd name="connsiteX74" fmla="*/ 1481240 w 2172349"/>
              <a:gd name="connsiteY74" fmla="*/ 1729361 h 2395624"/>
              <a:gd name="connsiteX75" fmla="*/ 1440921 w 2172349"/>
              <a:gd name="connsiteY75" fmla="*/ 1715087 h 2395624"/>
              <a:gd name="connsiteX76" fmla="*/ 1380118 w 2172349"/>
              <a:gd name="connsiteY76" fmla="*/ 1676145 h 2395624"/>
              <a:gd name="connsiteX77" fmla="*/ 1326396 w 2172349"/>
              <a:gd name="connsiteY77" fmla="*/ 1625429 h 2395624"/>
              <a:gd name="connsiteX78" fmla="*/ 1241486 w 2172349"/>
              <a:gd name="connsiteY78" fmla="*/ 1559681 h 2395624"/>
              <a:gd name="connsiteX79" fmla="*/ 1155368 w 2172349"/>
              <a:gd name="connsiteY79" fmla="*/ 1498795 h 2395624"/>
              <a:gd name="connsiteX80" fmla="*/ 1111817 w 2172349"/>
              <a:gd name="connsiteY80" fmla="*/ 1470051 h 2395624"/>
              <a:gd name="connsiteX81" fmla="*/ 1093919 w 2172349"/>
              <a:gd name="connsiteY81" fmla="*/ 1456845 h 2395624"/>
              <a:gd name="connsiteX82" fmla="*/ 1071610 w 2172349"/>
              <a:gd name="connsiteY82" fmla="*/ 1461819 h 2395624"/>
              <a:gd name="connsiteX83" fmla="*/ 1028031 w 2172349"/>
              <a:gd name="connsiteY83" fmla="*/ 1524391 h 2395624"/>
              <a:gd name="connsiteX84" fmla="*/ 1001760 w 2172349"/>
              <a:gd name="connsiteY84" fmla="*/ 1565694 h 2395624"/>
              <a:gd name="connsiteX85" fmla="*/ 965205 w 2172349"/>
              <a:gd name="connsiteY85" fmla="*/ 1613853 h 2395624"/>
              <a:gd name="connsiteX86" fmla="*/ 954107 w 2172349"/>
              <a:gd name="connsiteY86" fmla="*/ 1627705 h 2395624"/>
              <a:gd name="connsiteX87" fmla="*/ 953208 w 2172349"/>
              <a:gd name="connsiteY87" fmla="*/ 1649003 h 2395624"/>
              <a:gd name="connsiteX88" fmla="*/ 959080 w 2172349"/>
              <a:gd name="connsiteY88" fmla="*/ 1669177 h 2395624"/>
              <a:gd name="connsiteX89" fmla="*/ 979450 w 2172349"/>
              <a:gd name="connsiteY89" fmla="*/ 1744477 h 2395624"/>
              <a:gd name="connsiteX90" fmla="*/ 1011762 w 2172349"/>
              <a:gd name="connsiteY90" fmla="*/ 1828825 h 2395624"/>
              <a:gd name="connsiteX91" fmla="*/ 1032695 w 2172349"/>
              <a:gd name="connsiteY91" fmla="*/ 1915477 h 2395624"/>
              <a:gd name="connsiteX92" fmla="*/ 1054189 w 2172349"/>
              <a:gd name="connsiteY92" fmla="*/ 1986788 h 2395624"/>
              <a:gd name="connsiteX93" fmla="*/ 1075347 w 2172349"/>
              <a:gd name="connsiteY93" fmla="*/ 2046523 h 2395624"/>
              <a:gd name="connsiteX94" fmla="*/ 1091446 w 2172349"/>
              <a:gd name="connsiteY94" fmla="*/ 2073609 h 2395624"/>
              <a:gd name="connsiteX95" fmla="*/ 1094059 w 2172349"/>
              <a:gd name="connsiteY95" fmla="*/ 2135480 h 2395624"/>
              <a:gd name="connsiteX96" fmla="*/ 1101927 w 2172349"/>
              <a:gd name="connsiteY96" fmla="*/ 2168072 h 2395624"/>
              <a:gd name="connsiteX97" fmla="*/ 1128310 w 2172349"/>
              <a:gd name="connsiteY97" fmla="*/ 2205835 h 2395624"/>
              <a:gd name="connsiteX98" fmla="*/ 1128226 w 2172349"/>
              <a:gd name="connsiteY98" fmla="*/ 2238119 h 2395624"/>
              <a:gd name="connsiteX99" fmla="*/ 1148765 w 2172349"/>
              <a:gd name="connsiteY99" fmla="*/ 2263575 h 2395624"/>
              <a:gd name="connsiteX100" fmla="*/ 1161661 w 2172349"/>
              <a:gd name="connsiteY100" fmla="*/ 2344523 h 2395624"/>
              <a:gd name="connsiteX101" fmla="*/ 1161577 w 2172349"/>
              <a:gd name="connsiteY101" fmla="*/ 2371581 h 2395624"/>
              <a:gd name="connsiteX102" fmla="*/ 1143370 w 2172349"/>
              <a:gd name="connsiteY102" fmla="*/ 2391867 h 2395624"/>
              <a:gd name="connsiteX103" fmla="*/ 1107265 w 2172349"/>
              <a:gd name="connsiteY103" fmla="*/ 2395604 h 2395624"/>
              <a:gd name="connsiteX104" fmla="*/ 822021 w 2172349"/>
              <a:gd name="connsiteY104" fmla="*/ 2387540 h 2395624"/>
              <a:gd name="connsiteX105" fmla="*/ 764057 w 2172349"/>
              <a:gd name="connsiteY105" fmla="*/ 2370822 h 2395624"/>
              <a:gd name="connsiteX106" fmla="*/ 741410 w 2172349"/>
              <a:gd name="connsiteY106" fmla="*/ 2362084 h 2395624"/>
              <a:gd name="connsiteX107" fmla="*/ 732391 w 2172349"/>
              <a:gd name="connsiteY107" fmla="*/ 2340225 h 2395624"/>
              <a:gd name="connsiteX108" fmla="*/ 743602 w 2172349"/>
              <a:gd name="connsiteY108" fmla="*/ 2319770 h 2395624"/>
              <a:gd name="connsiteX109" fmla="*/ 776279 w 2172349"/>
              <a:gd name="connsiteY109" fmla="*/ 2301478 h 2395624"/>
              <a:gd name="connsiteX110" fmla="*/ 827725 w 2172349"/>
              <a:gd name="connsiteY110" fmla="*/ 2300944 h 2395624"/>
              <a:gd name="connsiteX111" fmla="*/ 855204 w 2172349"/>
              <a:gd name="connsiteY111" fmla="*/ 2293695 h 2395624"/>
              <a:gd name="connsiteX112" fmla="*/ 889455 w 2172349"/>
              <a:gd name="connsiteY112" fmla="*/ 2272791 h 2395624"/>
              <a:gd name="connsiteX113" fmla="*/ 907381 w 2172349"/>
              <a:gd name="connsiteY113" fmla="*/ 2244076 h 2395624"/>
              <a:gd name="connsiteX114" fmla="*/ 920671 w 2172349"/>
              <a:gd name="connsiteY114" fmla="*/ 2225616 h 2395624"/>
              <a:gd name="connsiteX115" fmla="*/ 939215 w 2172349"/>
              <a:gd name="connsiteY115" fmla="*/ 2216793 h 2395624"/>
              <a:gd name="connsiteX116" fmla="*/ 943879 w 2172349"/>
              <a:gd name="connsiteY116" fmla="*/ 2202604 h 2395624"/>
              <a:gd name="connsiteX117" fmla="*/ 943739 w 2172349"/>
              <a:gd name="connsiteY117" fmla="*/ 2191899 h 2395624"/>
              <a:gd name="connsiteX118" fmla="*/ 957366 w 2172349"/>
              <a:gd name="connsiteY118" fmla="*/ 2155681 h 2395624"/>
              <a:gd name="connsiteX119" fmla="*/ 953095 w 2172349"/>
              <a:gd name="connsiteY119" fmla="*/ 2146409 h 2395624"/>
              <a:gd name="connsiteX120" fmla="*/ 916428 w 2172349"/>
              <a:gd name="connsiteY120" fmla="*/ 2090748 h 2395624"/>
              <a:gd name="connsiteX121" fmla="*/ 903419 w 2172349"/>
              <a:gd name="connsiteY121" fmla="*/ 2049670 h 2395624"/>
              <a:gd name="connsiteX122" fmla="*/ 880295 w 2172349"/>
              <a:gd name="connsiteY122" fmla="*/ 1989233 h 2395624"/>
              <a:gd name="connsiteX123" fmla="*/ 862566 w 2172349"/>
              <a:gd name="connsiteY123" fmla="*/ 1943238 h 2395624"/>
              <a:gd name="connsiteX124" fmla="*/ 853350 w 2172349"/>
              <a:gd name="connsiteY124" fmla="*/ 1914354 h 2395624"/>
              <a:gd name="connsiteX125" fmla="*/ 836800 w 2172349"/>
              <a:gd name="connsiteY125" fmla="*/ 1871084 h 2395624"/>
              <a:gd name="connsiteX126" fmla="*/ 828203 w 2172349"/>
              <a:gd name="connsiteY126" fmla="*/ 1850657 h 2395624"/>
              <a:gd name="connsiteX127" fmla="*/ 808254 w 2172349"/>
              <a:gd name="connsiteY127" fmla="*/ 1810956 h 2395624"/>
              <a:gd name="connsiteX128" fmla="*/ 798054 w 2172349"/>
              <a:gd name="connsiteY128" fmla="*/ 1783589 h 2395624"/>
              <a:gd name="connsiteX129" fmla="*/ 768580 w 2172349"/>
              <a:gd name="connsiteY129" fmla="*/ 1726298 h 2395624"/>
              <a:gd name="connsiteX130" fmla="*/ 743012 w 2172349"/>
              <a:gd name="connsiteY130" fmla="*/ 1645294 h 2395624"/>
              <a:gd name="connsiteX131" fmla="*/ 744979 w 2172349"/>
              <a:gd name="connsiteY131" fmla="*/ 1633381 h 2395624"/>
              <a:gd name="connsiteX132" fmla="*/ 753576 w 2172349"/>
              <a:gd name="connsiteY132" fmla="*/ 1606885 h 2395624"/>
              <a:gd name="connsiteX133" fmla="*/ 777347 w 2172349"/>
              <a:gd name="connsiteY133" fmla="*/ 1544453 h 2395624"/>
              <a:gd name="connsiteX134" fmla="*/ 806174 w 2172349"/>
              <a:gd name="connsiteY134" fmla="*/ 1466679 h 2395624"/>
              <a:gd name="connsiteX135" fmla="*/ 831293 w 2172349"/>
              <a:gd name="connsiteY135" fmla="*/ 1392727 h 2395624"/>
              <a:gd name="connsiteX136" fmla="*/ 859250 w 2172349"/>
              <a:gd name="connsiteY136" fmla="*/ 1314898 h 2395624"/>
              <a:gd name="connsiteX137" fmla="*/ 859615 w 2172349"/>
              <a:gd name="connsiteY137" fmla="*/ 1314027 h 2395624"/>
              <a:gd name="connsiteX138" fmla="*/ 865460 w 2172349"/>
              <a:gd name="connsiteY138" fmla="*/ 1263817 h 2395624"/>
              <a:gd name="connsiteX139" fmla="*/ 860739 w 2172349"/>
              <a:gd name="connsiteY139" fmla="*/ 1221137 h 2395624"/>
              <a:gd name="connsiteX140" fmla="*/ 852507 w 2172349"/>
              <a:gd name="connsiteY140" fmla="*/ 1199839 h 2395624"/>
              <a:gd name="connsiteX141" fmla="*/ 807607 w 2172349"/>
              <a:gd name="connsiteY141" fmla="*/ 1137969 h 2395624"/>
              <a:gd name="connsiteX142" fmla="*/ 749980 w 2172349"/>
              <a:gd name="connsiteY142" fmla="*/ 1051795 h 2395624"/>
              <a:gd name="connsiteX143" fmla="*/ 692043 w 2172349"/>
              <a:gd name="connsiteY143" fmla="*/ 969245 h 2395624"/>
              <a:gd name="connsiteX144" fmla="*/ 650234 w 2172349"/>
              <a:gd name="connsiteY144" fmla="*/ 907880 h 2395624"/>
              <a:gd name="connsiteX145" fmla="*/ 648296 w 2172349"/>
              <a:gd name="connsiteY145" fmla="*/ 905885 h 2395624"/>
              <a:gd name="connsiteX146" fmla="*/ 594602 w 2172349"/>
              <a:gd name="connsiteY146" fmla="*/ 844155 h 2395624"/>
              <a:gd name="connsiteX147" fmla="*/ 542706 w 2172349"/>
              <a:gd name="connsiteY147" fmla="*/ 777930 h 2395624"/>
              <a:gd name="connsiteX148" fmla="*/ 484854 w 2172349"/>
              <a:gd name="connsiteY148" fmla="*/ 725248 h 2395624"/>
              <a:gd name="connsiteX149" fmla="*/ 457824 w 2172349"/>
              <a:gd name="connsiteY149" fmla="*/ 712885 h 2395624"/>
              <a:gd name="connsiteX150" fmla="*/ 428884 w 2172349"/>
              <a:gd name="connsiteY150" fmla="*/ 723112 h 2395624"/>
              <a:gd name="connsiteX151" fmla="*/ 420399 w 2172349"/>
              <a:gd name="connsiteY151" fmla="*/ 730474 h 2395624"/>
              <a:gd name="connsiteX152" fmla="*/ 389941 w 2172349"/>
              <a:gd name="connsiteY152" fmla="*/ 736768 h 2395624"/>
              <a:gd name="connsiteX153" fmla="*/ 365834 w 2172349"/>
              <a:gd name="connsiteY153" fmla="*/ 737835 h 2395624"/>
              <a:gd name="connsiteX154" fmla="*/ 274855 w 2172349"/>
              <a:gd name="connsiteY154" fmla="*/ 765174 h 2395624"/>
              <a:gd name="connsiteX155" fmla="*/ 182471 w 2172349"/>
              <a:gd name="connsiteY155" fmla="*/ 778380 h 2395624"/>
              <a:gd name="connsiteX156" fmla="*/ 118015 w 2172349"/>
              <a:gd name="connsiteY156" fmla="*/ 788242 h 2395624"/>
              <a:gd name="connsiteX157" fmla="*/ 66035 w 2172349"/>
              <a:gd name="connsiteY157" fmla="*/ 789310 h 2395624"/>
              <a:gd name="connsiteX158" fmla="*/ 25491 w 2172349"/>
              <a:gd name="connsiteY158" fmla="*/ 774952 h 2395624"/>
              <a:gd name="connsiteX159" fmla="*/ 3182 w 2172349"/>
              <a:gd name="connsiteY159" fmla="*/ 758627 h 2395624"/>
              <a:gd name="connsiteX160" fmla="*/ 7 w 2172349"/>
              <a:gd name="connsiteY160" fmla="*/ 738257 h 2395624"/>
              <a:gd name="connsiteX161" fmla="*/ 3378 w 2172349"/>
              <a:gd name="connsiteY161" fmla="*/ 714346 h 2395624"/>
              <a:gd name="connsiteX162" fmla="*/ 17540 w 2172349"/>
              <a:gd name="connsiteY162" fmla="*/ 658601 h 2395624"/>
              <a:gd name="connsiteX163" fmla="*/ 38051 w 2172349"/>
              <a:gd name="connsiteY163" fmla="*/ 598810 h 2395624"/>
              <a:gd name="connsiteX164" fmla="*/ 76628 w 2172349"/>
              <a:gd name="connsiteY164" fmla="*/ 520727 h 2395624"/>
              <a:gd name="connsiteX165" fmla="*/ 110738 w 2172349"/>
              <a:gd name="connsiteY165" fmla="*/ 462060 h 2395624"/>
              <a:gd name="connsiteX166" fmla="*/ 168900 w 2172349"/>
              <a:gd name="connsiteY166" fmla="*/ 387378 h 2395624"/>
              <a:gd name="connsiteX167" fmla="*/ 239902 w 2172349"/>
              <a:gd name="connsiteY167" fmla="*/ 342562 h 2395624"/>
              <a:gd name="connsiteX168" fmla="*/ 272747 w 2172349"/>
              <a:gd name="connsiteY168" fmla="*/ 329722 h 2395624"/>
              <a:gd name="connsiteX169" fmla="*/ 282160 w 2172349"/>
              <a:gd name="connsiteY169" fmla="*/ 331689 h 2395624"/>
              <a:gd name="connsiteX170" fmla="*/ 296855 w 2172349"/>
              <a:gd name="connsiteY170" fmla="*/ 339725 h 2395624"/>
              <a:gd name="connsiteX171" fmla="*/ 316073 w 2172349"/>
              <a:gd name="connsiteY171" fmla="*/ 359870 h 2395624"/>
              <a:gd name="connsiteX172" fmla="*/ 323435 w 2172349"/>
              <a:gd name="connsiteY172" fmla="*/ 385720 h 2395624"/>
              <a:gd name="connsiteX173" fmla="*/ 324137 w 2172349"/>
              <a:gd name="connsiteY173" fmla="*/ 414604 h 2395624"/>
              <a:gd name="connsiteX174" fmla="*/ 324474 w 2172349"/>
              <a:gd name="connsiteY174" fmla="*/ 420785 h 2395624"/>
              <a:gd name="connsiteX175" fmla="*/ 316635 w 2172349"/>
              <a:gd name="connsiteY175" fmla="*/ 439077 h 2395624"/>
              <a:gd name="connsiteX176" fmla="*/ 240154 w 2172349"/>
              <a:gd name="connsiteY176" fmla="*/ 451748 h 2395624"/>
              <a:gd name="connsiteX177" fmla="*/ 211608 w 2172349"/>
              <a:gd name="connsiteY177" fmla="*/ 447421 h 2395624"/>
              <a:gd name="connsiteX178" fmla="*/ 207337 w 2172349"/>
              <a:gd name="connsiteY178" fmla="*/ 448461 h 2395624"/>
              <a:gd name="connsiteX179" fmla="*/ 187865 w 2172349"/>
              <a:gd name="connsiteY179" fmla="*/ 476306 h 2395624"/>
              <a:gd name="connsiteX180" fmla="*/ 178930 w 2172349"/>
              <a:gd name="connsiteY180" fmla="*/ 497407 h 2395624"/>
              <a:gd name="connsiteX181" fmla="*/ 160330 w 2172349"/>
              <a:gd name="connsiteY181" fmla="*/ 550623 h 2395624"/>
              <a:gd name="connsiteX182" fmla="*/ 155413 w 2172349"/>
              <a:gd name="connsiteY182" fmla="*/ 631459 h 2395624"/>
              <a:gd name="connsiteX183" fmla="*/ 215401 w 2172349"/>
              <a:gd name="connsiteY183" fmla="*/ 617972 h 2395624"/>
              <a:gd name="connsiteX184" fmla="*/ 244144 w 2172349"/>
              <a:gd name="connsiteY184" fmla="*/ 608644 h 2395624"/>
              <a:gd name="connsiteX185" fmla="*/ 296658 w 2172349"/>
              <a:gd name="connsiteY185" fmla="*/ 585407 h 2395624"/>
              <a:gd name="connsiteX186" fmla="*/ 365693 w 2172349"/>
              <a:gd name="connsiteY186" fmla="*/ 539187 h 2395624"/>
              <a:gd name="connsiteX187" fmla="*/ 404524 w 2172349"/>
              <a:gd name="connsiteY187" fmla="*/ 513169 h 2395624"/>
              <a:gd name="connsiteX188" fmla="*/ 435374 w 2172349"/>
              <a:gd name="connsiteY188" fmla="*/ 486449 h 2395624"/>
              <a:gd name="connsiteX189" fmla="*/ 452963 w 2172349"/>
              <a:gd name="connsiteY189" fmla="*/ 479368 h 2395624"/>
              <a:gd name="connsiteX190" fmla="*/ 504269 w 2172349"/>
              <a:gd name="connsiteY190" fmla="*/ 476615 h 2395624"/>
              <a:gd name="connsiteX191" fmla="*/ 526438 w 2172349"/>
              <a:gd name="connsiteY191" fmla="*/ 453462 h 2395624"/>
              <a:gd name="connsiteX192" fmla="*/ 543858 w 2172349"/>
              <a:gd name="connsiteY192" fmla="*/ 428062 h 2395624"/>
              <a:gd name="connsiteX193" fmla="*/ 540374 w 2172349"/>
              <a:gd name="connsiteY193" fmla="*/ 421291 h 2395624"/>
              <a:gd name="connsiteX194" fmla="*/ 517390 w 2172349"/>
              <a:gd name="connsiteY194" fmla="*/ 399038 h 2395624"/>
              <a:gd name="connsiteX195" fmla="*/ 504494 w 2172349"/>
              <a:gd name="connsiteY195" fmla="*/ 392463 h 2395624"/>
              <a:gd name="connsiteX196" fmla="*/ 448440 w 2172349"/>
              <a:gd name="connsiteY196" fmla="*/ 394880 h 2395624"/>
              <a:gd name="connsiteX197" fmla="*/ 415004 w 2172349"/>
              <a:gd name="connsiteY197" fmla="*/ 361893 h 2395624"/>
              <a:gd name="connsiteX198" fmla="*/ 420089 w 2172349"/>
              <a:gd name="connsiteY198" fmla="*/ 322417 h 2395624"/>
              <a:gd name="connsiteX199" fmla="*/ 413655 w 2172349"/>
              <a:gd name="connsiteY199" fmla="*/ 308452 h 2395624"/>
              <a:gd name="connsiteX200" fmla="*/ 409412 w 2172349"/>
              <a:gd name="connsiteY200" fmla="*/ 306542 h 2395624"/>
              <a:gd name="connsiteX201" fmla="*/ 395448 w 2172349"/>
              <a:gd name="connsiteY201" fmla="*/ 284598 h 2395624"/>
              <a:gd name="connsiteX202" fmla="*/ 384855 w 2172349"/>
              <a:gd name="connsiteY202" fmla="*/ 269200 h 2395624"/>
              <a:gd name="connsiteX203" fmla="*/ 377382 w 2172349"/>
              <a:gd name="connsiteY203" fmla="*/ 254646 h 2395624"/>
              <a:gd name="connsiteX204" fmla="*/ 386541 w 2172349"/>
              <a:gd name="connsiteY204" fmla="*/ 216911 h 2395624"/>
              <a:gd name="connsiteX205" fmla="*/ 376033 w 2172349"/>
              <a:gd name="connsiteY205" fmla="*/ 218316 h 2395624"/>
              <a:gd name="connsiteX206" fmla="*/ 302446 w 2172349"/>
              <a:gd name="connsiteY206" fmla="*/ 203172 h 2395624"/>
              <a:gd name="connsiteX207" fmla="*/ 303682 w 2172349"/>
              <a:gd name="connsiteY207" fmla="*/ 191005 h 2395624"/>
              <a:gd name="connsiteX208" fmla="*/ 335292 w 2172349"/>
              <a:gd name="connsiteY208" fmla="*/ 167685 h 2395624"/>
              <a:gd name="connsiteX209" fmla="*/ 383170 w 2172349"/>
              <a:gd name="connsiteY209" fmla="*/ 137312 h 2395624"/>
              <a:gd name="connsiteX210" fmla="*/ 400281 w 2172349"/>
              <a:gd name="connsiteY210" fmla="*/ 104775 h 2395624"/>
              <a:gd name="connsiteX211" fmla="*/ 421382 w 2172349"/>
              <a:gd name="connsiteY211" fmla="*/ 38606 h 2395624"/>
              <a:gd name="connsiteX212" fmla="*/ 463528 w 2172349"/>
              <a:gd name="connsiteY212" fmla="*/ 9778 h 2395624"/>
              <a:gd name="connsiteX213" fmla="*/ 539812 w 2172349"/>
              <a:gd name="connsiteY213" fmla="*/ 3737 h 2395624"/>
              <a:gd name="connsiteX214" fmla="*/ 551360 w 2172349"/>
              <a:gd name="connsiteY214" fmla="*/ 0 h 2395624"/>
              <a:gd name="connsiteX215" fmla="*/ 560801 w 2172349"/>
              <a:gd name="connsiteY215" fmla="*/ 0 h 2395624"/>
              <a:gd name="connsiteX216" fmla="*/ 1047586 w 2172349"/>
              <a:gd name="connsiteY216" fmla="*/ 521289 h 2395624"/>
              <a:gd name="connsiteX217" fmla="*/ 1009852 w 2172349"/>
              <a:gd name="connsiteY217" fmla="*/ 520952 h 2395624"/>
              <a:gd name="connsiteX218" fmla="*/ 970965 w 2172349"/>
              <a:gd name="connsiteY218" fmla="*/ 528398 h 2395624"/>
              <a:gd name="connsiteX219" fmla="*/ 967200 w 2172349"/>
              <a:gd name="connsiteY219" fmla="*/ 532950 h 2395624"/>
              <a:gd name="connsiteX220" fmla="*/ 967031 w 2172349"/>
              <a:gd name="connsiteY220" fmla="*/ 557282 h 2395624"/>
              <a:gd name="connsiteX221" fmla="*/ 1016707 w 2172349"/>
              <a:gd name="connsiteY221" fmla="*/ 557282 h 2395624"/>
              <a:gd name="connsiteX222" fmla="*/ 1048991 w 2172349"/>
              <a:gd name="connsiteY222" fmla="*/ 523902 h 2395624"/>
              <a:gd name="connsiteX223" fmla="*/ 1047586 w 2172349"/>
              <a:gd name="connsiteY223" fmla="*/ 521289 h 2395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</a:cxnLst>
            <a:rect l="l" t="t" r="r" b="b"/>
            <a:pathLst>
              <a:path w="2172349" h="2395624">
                <a:moveTo>
                  <a:pt x="560801" y="0"/>
                </a:moveTo>
                <a:cubicBezTo>
                  <a:pt x="566617" y="6856"/>
                  <a:pt x="574400" y="9244"/>
                  <a:pt x="582801" y="12166"/>
                </a:cubicBezTo>
                <a:cubicBezTo>
                  <a:pt x="608341" y="20989"/>
                  <a:pt x="635568" y="28041"/>
                  <a:pt x="657849" y="42427"/>
                </a:cubicBezTo>
                <a:cubicBezTo>
                  <a:pt x="697073" y="67771"/>
                  <a:pt x="715533" y="105843"/>
                  <a:pt x="707974" y="153833"/>
                </a:cubicBezTo>
                <a:cubicBezTo>
                  <a:pt x="703338" y="183307"/>
                  <a:pt x="698899" y="212837"/>
                  <a:pt x="693392" y="242171"/>
                </a:cubicBezTo>
                <a:cubicBezTo>
                  <a:pt x="688981" y="265716"/>
                  <a:pt x="692633" y="288082"/>
                  <a:pt x="701091" y="309829"/>
                </a:cubicBezTo>
                <a:cubicBezTo>
                  <a:pt x="706373" y="323372"/>
                  <a:pt x="719101" y="329778"/>
                  <a:pt x="730958" y="336550"/>
                </a:cubicBezTo>
                <a:cubicBezTo>
                  <a:pt x="732194" y="337252"/>
                  <a:pt x="734189" y="337561"/>
                  <a:pt x="735510" y="337140"/>
                </a:cubicBezTo>
                <a:cubicBezTo>
                  <a:pt x="759786" y="329160"/>
                  <a:pt x="784287" y="336465"/>
                  <a:pt x="808647" y="336212"/>
                </a:cubicBezTo>
                <a:cubicBezTo>
                  <a:pt x="838065" y="335903"/>
                  <a:pt x="865404" y="347030"/>
                  <a:pt x="893388" y="354223"/>
                </a:cubicBezTo>
                <a:cubicBezTo>
                  <a:pt x="930140" y="363692"/>
                  <a:pt x="966694" y="373975"/>
                  <a:pt x="1003193" y="384455"/>
                </a:cubicBezTo>
                <a:cubicBezTo>
                  <a:pt x="1035027" y="393587"/>
                  <a:pt x="1066917" y="402719"/>
                  <a:pt x="1098302" y="413255"/>
                </a:cubicBezTo>
                <a:cubicBezTo>
                  <a:pt x="1114683" y="418734"/>
                  <a:pt x="1129996" y="427360"/>
                  <a:pt x="1145871" y="434328"/>
                </a:cubicBezTo>
                <a:cubicBezTo>
                  <a:pt x="1153260" y="437559"/>
                  <a:pt x="1160847" y="440425"/>
                  <a:pt x="1168517" y="443010"/>
                </a:cubicBezTo>
                <a:cubicBezTo>
                  <a:pt x="1175598" y="445398"/>
                  <a:pt x="1179391" y="449641"/>
                  <a:pt x="1179363" y="457340"/>
                </a:cubicBezTo>
                <a:cubicBezTo>
                  <a:pt x="1179250" y="483498"/>
                  <a:pt x="1178857" y="509460"/>
                  <a:pt x="1173013" y="535338"/>
                </a:cubicBezTo>
                <a:cubicBezTo>
                  <a:pt x="1165876" y="566947"/>
                  <a:pt x="1167253" y="568324"/>
                  <a:pt x="1199087" y="572707"/>
                </a:cubicBezTo>
                <a:cubicBezTo>
                  <a:pt x="1208640" y="574028"/>
                  <a:pt x="1218390" y="574056"/>
                  <a:pt x="1227971" y="575152"/>
                </a:cubicBezTo>
                <a:cubicBezTo>
                  <a:pt x="1240081" y="576529"/>
                  <a:pt x="1241570" y="578271"/>
                  <a:pt x="1241851" y="590352"/>
                </a:cubicBezTo>
                <a:cubicBezTo>
                  <a:pt x="1242188" y="604682"/>
                  <a:pt x="1242301" y="619040"/>
                  <a:pt x="1242582" y="633398"/>
                </a:cubicBezTo>
                <a:cubicBezTo>
                  <a:pt x="1242806" y="644749"/>
                  <a:pt x="1246403" y="648795"/>
                  <a:pt x="1258120" y="649694"/>
                </a:cubicBezTo>
                <a:cubicBezTo>
                  <a:pt x="1272112" y="650790"/>
                  <a:pt x="1286133" y="651661"/>
                  <a:pt x="1300153" y="651970"/>
                </a:cubicBezTo>
                <a:cubicBezTo>
                  <a:pt x="1308077" y="652138"/>
                  <a:pt x="1310184" y="655679"/>
                  <a:pt x="1311280" y="663181"/>
                </a:cubicBezTo>
                <a:cubicBezTo>
                  <a:pt x="1317939" y="709007"/>
                  <a:pt x="1313555" y="754665"/>
                  <a:pt x="1310352" y="800380"/>
                </a:cubicBezTo>
                <a:cubicBezTo>
                  <a:pt x="1309566" y="811563"/>
                  <a:pt x="1308582" y="822745"/>
                  <a:pt x="1307543" y="833928"/>
                </a:cubicBezTo>
                <a:cubicBezTo>
                  <a:pt x="1306531" y="844689"/>
                  <a:pt x="1302007" y="853905"/>
                  <a:pt x="1293241" y="860283"/>
                </a:cubicBezTo>
                <a:cubicBezTo>
                  <a:pt x="1268066" y="878575"/>
                  <a:pt x="1242806" y="896754"/>
                  <a:pt x="1217238" y="914511"/>
                </a:cubicBezTo>
                <a:cubicBezTo>
                  <a:pt x="1201644" y="925328"/>
                  <a:pt x="1185516" y="935359"/>
                  <a:pt x="1169472" y="945474"/>
                </a:cubicBezTo>
                <a:cubicBezTo>
                  <a:pt x="1165033" y="948256"/>
                  <a:pt x="1160200" y="950700"/>
                  <a:pt x="1155227" y="952246"/>
                </a:cubicBezTo>
                <a:cubicBezTo>
                  <a:pt x="1148231" y="954437"/>
                  <a:pt x="1147388" y="958230"/>
                  <a:pt x="1151940" y="963035"/>
                </a:cubicBezTo>
                <a:cubicBezTo>
                  <a:pt x="1161352" y="972953"/>
                  <a:pt x="1170596" y="983153"/>
                  <a:pt x="1180992" y="992003"/>
                </a:cubicBezTo>
                <a:cubicBezTo>
                  <a:pt x="1204313" y="1011868"/>
                  <a:pt x="1228758" y="1030834"/>
                  <a:pt x="1240840" y="1060168"/>
                </a:cubicBezTo>
                <a:cubicBezTo>
                  <a:pt x="1250898" y="1084556"/>
                  <a:pt x="1259496" y="1109563"/>
                  <a:pt x="1268600" y="1134344"/>
                </a:cubicBezTo>
                <a:cubicBezTo>
                  <a:pt x="1272674" y="1145415"/>
                  <a:pt x="1276692" y="1156485"/>
                  <a:pt x="1280204" y="1167752"/>
                </a:cubicBezTo>
                <a:cubicBezTo>
                  <a:pt x="1283070" y="1176884"/>
                  <a:pt x="1284981" y="1186296"/>
                  <a:pt x="1287594" y="1195512"/>
                </a:cubicBezTo>
                <a:cubicBezTo>
                  <a:pt x="1288689" y="1199362"/>
                  <a:pt x="1290010" y="1203267"/>
                  <a:pt x="1291949" y="1206723"/>
                </a:cubicBezTo>
                <a:cubicBezTo>
                  <a:pt x="1327323" y="1269043"/>
                  <a:pt x="1362613" y="1331419"/>
                  <a:pt x="1398409" y="1393486"/>
                </a:cubicBezTo>
                <a:cubicBezTo>
                  <a:pt x="1411531" y="1416245"/>
                  <a:pt x="1425748" y="1438357"/>
                  <a:pt x="1439881" y="1460498"/>
                </a:cubicBezTo>
                <a:cubicBezTo>
                  <a:pt x="1446484" y="1470838"/>
                  <a:pt x="1453789" y="1480812"/>
                  <a:pt x="1461403" y="1490450"/>
                </a:cubicBezTo>
                <a:cubicBezTo>
                  <a:pt x="1466040" y="1496322"/>
                  <a:pt x="1471266" y="1497137"/>
                  <a:pt x="1478178" y="1491658"/>
                </a:cubicBezTo>
                <a:cubicBezTo>
                  <a:pt x="1491074" y="1481459"/>
                  <a:pt x="1505207" y="1472776"/>
                  <a:pt x="1518413" y="1462970"/>
                </a:cubicBezTo>
                <a:cubicBezTo>
                  <a:pt x="1526898" y="1456677"/>
                  <a:pt x="1534428" y="1449090"/>
                  <a:pt x="1542886" y="1442740"/>
                </a:cubicBezTo>
                <a:cubicBezTo>
                  <a:pt x="1560278" y="1429703"/>
                  <a:pt x="1577305" y="1416020"/>
                  <a:pt x="1595737" y="1404612"/>
                </a:cubicBezTo>
                <a:cubicBezTo>
                  <a:pt x="1620799" y="1389103"/>
                  <a:pt x="1646874" y="1375560"/>
                  <a:pt x="1667862" y="1354009"/>
                </a:cubicBezTo>
                <a:cubicBezTo>
                  <a:pt x="1675055" y="1346620"/>
                  <a:pt x="1686238" y="1343192"/>
                  <a:pt x="1695341" y="1337544"/>
                </a:cubicBezTo>
                <a:cubicBezTo>
                  <a:pt x="1700259" y="1334482"/>
                  <a:pt x="1705007" y="1330913"/>
                  <a:pt x="1709137" y="1326867"/>
                </a:cubicBezTo>
                <a:cubicBezTo>
                  <a:pt x="1714363" y="1321753"/>
                  <a:pt x="1718128" y="1314954"/>
                  <a:pt x="1723832" y="1310515"/>
                </a:cubicBezTo>
                <a:cubicBezTo>
                  <a:pt x="1755779" y="1285592"/>
                  <a:pt x="1788568" y="1261681"/>
                  <a:pt x="1820122" y="1236253"/>
                </a:cubicBezTo>
                <a:cubicBezTo>
                  <a:pt x="1833327" y="1225604"/>
                  <a:pt x="1846140" y="1213382"/>
                  <a:pt x="1855552" y="1199446"/>
                </a:cubicBezTo>
                <a:cubicBezTo>
                  <a:pt x="1867943" y="1181098"/>
                  <a:pt x="1886572" y="1174524"/>
                  <a:pt x="1904863" y="1166460"/>
                </a:cubicBezTo>
                <a:cubicBezTo>
                  <a:pt x="1914669" y="1162133"/>
                  <a:pt x="1924363" y="1167387"/>
                  <a:pt x="1931022" y="1172388"/>
                </a:cubicBezTo>
                <a:cubicBezTo>
                  <a:pt x="1953808" y="1189556"/>
                  <a:pt x="1975219" y="1208493"/>
                  <a:pt x="1997696" y="1227206"/>
                </a:cubicBezTo>
                <a:cubicBezTo>
                  <a:pt x="1990869" y="1235129"/>
                  <a:pt x="1991937" y="1238726"/>
                  <a:pt x="2000422" y="1243306"/>
                </a:cubicBezTo>
                <a:cubicBezTo>
                  <a:pt x="2017646" y="1252578"/>
                  <a:pt x="2033296" y="1264660"/>
                  <a:pt x="2050351" y="1274269"/>
                </a:cubicBezTo>
                <a:cubicBezTo>
                  <a:pt x="2072941" y="1286997"/>
                  <a:pt x="2091429" y="1303855"/>
                  <a:pt x="2108119" y="1323552"/>
                </a:cubicBezTo>
                <a:cubicBezTo>
                  <a:pt x="2126551" y="1345327"/>
                  <a:pt x="2139419" y="1370446"/>
                  <a:pt x="2153637" y="1394722"/>
                </a:cubicBezTo>
                <a:cubicBezTo>
                  <a:pt x="2161448" y="1408040"/>
                  <a:pt x="2166224" y="1423157"/>
                  <a:pt x="2172349" y="1437486"/>
                </a:cubicBezTo>
                <a:cubicBezTo>
                  <a:pt x="2172349" y="1444960"/>
                  <a:pt x="2172349" y="1452462"/>
                  <a:pt x="2172349" y="1459936"/>
                </a:cubicBezTo>
                <a:cubicBezTo>
                  <a:pt x="2166561" y="1469264"/>
                  <a:pt x="2161841" y="1479520"/>
                  <a:pt x="2154817" y="1487780"/>
                </a:cubicBezTo>
                <a:cubicBezTo>
                  <a:pt x="2137734" y="1507842"/>
                  <a:pt x="2121746" y="1508460"/>
                  <a:pt x="2101235" y="1497249"/>
                </a:cubicBezTo>
                <a:cubicBezTo>
                  <a:pt x="2090389" y="1491321"/>
                  <a:pt x="2080612" y="1483425"/>
                  <a:pt x="2070581" y="1476064"/>
                </a:cubicBezTo>
                <a:cubicBezTo>
                  <a:pt x="2051784" y="1462268"/>
                  <a:pt x="2032200" y="1449343"/>
                  <a:pt x="2014808" y="1433946"/>
                </a:cubicBezTo>
                <a:cubicBezTo>
                  <a:pt x="1998118" y="1419167"/>
                  <a:pt x="1977073" y="1412929"/>
                  <a:pt x="1958838" y="1401325"/>
                </a:cubicBezTo>
                <a:cubicBezTo>
                  <a:pt x="1946082" y="1393177"/>
                  <a:pt x="1930853" y="1388906"/>
                  <a:pt x="1916580" y="1383202"/>
                </a:cubicBezTo>
                <a:cubicBezTo>
                  <a:pt x="1907083" y="1379409"/>
                  <a:pt x="1899890" y="1382781"/>
                  <a:pt x="1897670" y="1392896"/>
                </a:cubicBezTo>
                <a:cubicBezTo>
                  <a:pt x="1894973" y="1405231"/>
                  <a:pt x="1886291" y="1412058"/>
                  <a:pt x="1876372" y="1417200"/>
                </a:cubicBezTo>
                <a:cubicBezTo>
                  <a:pt x="1864712" y="1423269"/>
                  <a:pt x="1856030" y="1431136"/>
                  <a:pt x="1849287" y="1442768"/>
                </a:cubicBezTo>
                <a:cubicBezTo>
                  <a:pt x="1844313" y="1451366"/>
                  <a:pt x="1836109" y="1458700"/>
                  <a:pt x="1827961" y="1464741"/>
                </a:cubicBezTo>
                <a:cubicBezTo>
                  <a:pt x="1807365" y="1480026"/>
                  <a:pt x="1785955" y="1494271"/>
                  <a:pt x="1764939" y="1508966"/>
                </a:cubicBezTo>
                <a:cubicBezTo>
                  <a:pt x="1756032" y="1515203"/>
                  <a:pt x="1747350" y="1521750"/>
                  <a:pt x="1738358" y="1527819"/>
                </a:cubicBezTo>
                <a:cubicBezTo>
                  <a:pt x="1718859" y="1541025"/>
                  <a:pt x="1698151" y="1552685"/>
                  <a:pt x="1679916" y="1567436"/>
                </a:cubicBezTo>
                <a:cubicBezTo>
                  <a:pt x="1658927" y="1584379"/>
                  <a:pt x="1639119" y="1603064"/>
                  <a:pt x="1620518" y="1622619"/>
                </a:cubicBezTo>
                <a:cubicBezTo>
                  <a:pt x="1599923" y="1644254"/>
                  <a:pt x="1581856" y="1668334"/>
                  <a:pt x="1561514" y="1690221"/>
                </a:cubicBezTo>
                <a:cubicBezTo>
                  <a:pt x="1550191" y="1702388"/>
                  <a:pt x="1537154" y="1713289"/>
                  <a:pt x="1523611" y="1722983"/>
                </a:cubicBezTo>
                <a:cubicBezTo>
                  <a:pt x="1511192" y="1731890"/>
                  <a:pt x="1497256" y="1736554"/>
                  <a:pt x="1481240" y="1729361"/>
                </a:cubicBezTo>
                <a:cubicBezTo>
                  <a:pt x="1468287" y="1723517"/>
                  <a:pt x="1454267" y="1720117"/>
                  <a:pt x="1440921" y="1715087"/>
                </a:cubicBezTo>
                <a:cubicBezTo>
                  <a:pt x="1417937" y="1706434"/>
                  <a:pt x="1397538" y="1693902"/>
                  <a:pt x="1380118" y="1676145"/>
                </a:cubicBezTo>
                <a:cubicBezTo>
                  <a:pt x="1362894" y="1658556"/>
                  <a:pt x="1345305" y="1641107"/>
                  <a:pt x="1326396" y="1625429"/>
                </a:cubicBezTo>
                <a:cubicBezTo>
                  <a:pt x="1298832" y="1602614"/>
                  <a:pt x="1270257" y="1580951"/>
                  <a:pt x="1241486" y="1559681"/>
                </a:cubicBezTo>
                <a:cubicBezTo>
                  <a:pt x="1213220" y="1538805"/>
                  <a:pt x="1184252" y="1518856"/>
                  <a:pt x="1155368" y="1498795"/>
                </a:cubicBezTo>
                <a:cubicBezTo>
                  <a:pt x="1141094" y="1488876"/>
                  <a:pt x="1126259" y="1479773"/>
                  <a:pt x="1111817" y="1470051"/>
                </a:cubicBezTo>
                <a:cubicBezTo>
                  <a:pt x="1105664" y="1465921"/>
                  <a:pt x="1100128" y="1460863"/>
                  <a:pt x="1093919" y="1456845"/>
                </a:cubicBezTo>
                <a:cubicBezTo>
                  <a:pt x="1085349" y="1451254"/>
                  <a:pt x="1078493" y="1454120"/>
                  <a:pt x="1071610" y="1461819"/>
                </a:cubicBezTo>
                <a:cubicBezTo>
                  <a:pt x="1054498" y="1480953"/>
                  <a:pt x="1041517" y="1502812"/>
                  <a:pt x="1028031" y="1524391"/>
                </a:cubicBezTo>
                <a:cubicBezTo>
                  <a:pt x="1019377" y="1538243"/>
                  <a:pt x="1011172" y="1552404"/>
                  <a:pt x="1001760" y="1565694"/>
                </a:cubicBezTo>
                <a:cubicBezTo>
                  <a:pt x="990127" y="1582131"/>
                  <a:pt x="977484" y="1597866"/>
                  <a:pt x="965205" y="1613853"/>
                </a:cubicBezTo>
                <a:cubicBezTo>
                  <a:pt x="961609" y="1618545"/>
                  <a:pt x="957506" y="1622872"/>
                  <a:pt x="954107" y="1627705"/>
                </a:cubicBezTo>
                <a:cubicBezTo>
                  <a:pt x="949330" y="1634420"/>
                  <a:pt x="945762" y="1640517"/>
                  <a:pt x="953208" y="1649003"/>
                </a:cubicBezTo>
                <a:cubicBezTo>
                  <a:pt x="957422" y="1653807"/>
                  <a:pt x="958996" y="1662293"/>
                  <a:pt x="959080" y="1669177"/>
                </a:cubicBezTo>
                <a:cubicBezTo>
                  <a:pt x="959473" y="1696122"/>
                  <a:pt x="970937" y="1719948"/>
                  <a:pt x="979450" y="1744477"/>
                </a:cubicBezTo>
                <a:cubicBezTo>
                  <a:pt x="989313" y="1772912"/>
                  <a:pt x="1002799" y="1800138"/>
                  <a:pt x="1011762" y="1828825"/>
                </a:cubicBezTo>
                <a:cubicBezTo>
                  <a:pt x="1020613" y="1857120"/>
                  <a:pt x="1025137" y="1886734"/>
                  <a:pt x="1032695" y="1915477"/>
                </a:cubicBezTo>
                <a:cubicBezTo>
                  <a:pt x="1038989" y="1939473"/>
                  <a:pt x="1046547" y="1963159"/>
                  <a:pt x="1054189" y="1986788"/>
                </a:cubicBezTo>
                <a:cubicBezTo>
                  <a:pt x="1060680" y="2006878"/>
                  <a:pt x="1067479" y="2026940"/>
                  <a:pt x="1075347" y="2046523"/>
                </a:cubicBezTo>
                <a:cubicBezTo>
                  <a:pt x="1079224" y="2056161"/>
                  <a:pt x="1084900" y="2065489"/>
                  <a:pt x="1091446" y="2073609"/>
                </a:cubicBezTo>
                <a:cubicBezTo>
                  <a:pt x="1107040" y="2092912"/>
                  <a:pt x="1108108" y="2117666"/>
                  <a:pt x="1094059" y="2135480"/>
                </a:cubicBezTo>
                <a:cubicBezTo>
                  <a:pt x="1086838" y="2144667"/>
                  <a:pt x="1093076" y="2161666"/>
                  <a:pt x="1101927" y="2168072"/>
                </a:cubicBezTo>
                <a:cubicBezTo>
                  <a:pt x="1114627" y="2177288"/>
                  <a:pt x="1129097" y="2186448"/>
                  <a:pt x="1128310" y="2205835"/>
                </a:cubicBezTo>
                <a:cubicBezTo>
                  <a:pt x="1127889" y="2216315"/>
                  <a:pt x="1128226" y="2226852"/>
                  <a:pt x="1128226" y="2238119"/>
                </a:cubicBezTo>
                <a:cubicBezTo>
                  <a:pt x="1145730" y="2236433"/>
                  <a:pt x="1146461" y="2251634"/>
                  <a:pt x="1148765" y="2263575"/>
                </a:cubicBezTo>
                <a:cubicBezTo>
                  <a:pt x="1153935" y="2290408"/>
                  <a:pt x="1157953" y="2317466"/>
                  <a:pt x="1161661" y="2344523"/>
                </a:cubicBezTo>
                <a:cubicBezTo>
                  <a:pt x="1162870" y="2353374"/>
                  <a:pt x="1162111" y="2362562"/>
                  <a:pt x="1161577" y="2371581"/>
                </a:cubicBezTo>
                <a:cubicBezTo>
                  <a:pt x="1160931" y="2383129"/>
                  <a:pt x="1154974" y="2390013"/>
                  <a:pt x="1143370" y="2391867"/>
                </a:cubicBezTo>
                <a:cubicBezTo>
                  <a:pt x="1131429" y="2393750"/>
                  <a:pt x="1119263" y="2395857"/>
                  <a:pt x="1107265" y="2395604"/>
                </a:cubicBezTo>
                <a:cubicBezTo>
                  <a:pt x="1012156" y="2393469"/>
                  <a:pt x="917046" y="2391643"/>
                  <a:pt x="822021" y="2387540"/>
                </a:cubicBezTo>
                <a:cubicBezTo>
                  <a:pt x="802494" y="2386697"/>
                  <a:pt x="783303" y="2376835"/>
                  <a:pt x="764057" y="2370822"/>
                </a:cubicBezTo>
                <a:cubicBezTo>
                  <a:pt x="756358" y="2368406"/>
                  <a:pt x="748828" y="2365287"/>
                  <a:pt x="741410" y="2362084"/>
                </a:cubicBezTo>
                <a:cubicBezTo>
                  <a:pt x="731351" y="2357785"/>
                  <a:pt x="728008" y="2350059"/>
                  <a:pt x="732391" y="2340225"/>
                </a:cubicBezTo>
                <a:cubicBezTo>
                  <a:pt x="735538" y="2333144"/>
                  <a:pt x="739275" y="2326176"/>
                  <a:pt x="743602" y="2319770"/>
                </a:cubicBezTo>
                <a:cubicBezTo>
                  <a:pt x="751329" y="2308390"/>
                  <a:pt x="761556" y="2301169"/>
                  <a:pt x="776279" y="2301478"/>
                </a:cubicBezTo>
                <a:cubicBezTo>
                  <a:pt x="793418" y="2301844"/>
                  <a:pt x="810642" y="2302153"/>
                  <a:pt x="827725" y="2300944"/>
                </a:cubicBezTo>
                <a:cubicBezTo>
                  <a:pt x="837053" y="2300298"/>
                  <a:pt x="846775" y="2297769"/>
                  <a:pt x="855204" y="2293695"/>
                </a:cubicBezTo>
                <a:cubicBezTo>
                  <a:pt x="867202" y="2287907"/>
                  <a:pt x="878441" y="2280377"/>
                  <a:pt x="889455" y="2272791"/>
                </a:cubicBezTo>
                <a:cubicBezTo>
                  <a:pt x="899373" y="2265991"/>
                  <a:pt x="906566" y="2257253"/>
                  <a:pt x="907381" y="2244076"/>
                </a:cubicBezTo>
                <a:cubicBezTo>
                  <a:pt x="907887" y="2235843"/>
                  <a:pt x="911511" y="2228734"/>
                  <a:pt x="920671" y="2225616"/>
                </a:cubicBezTo>
                <a:cubicBezTo>
                  <a:pt x="927105" y="2223424"/>
                  <a:pt x="932837" y="2219238"/>
                  <a:pt x="939215" y="2216793"/>
                </a:cubicBezTo>
                <a:cubicBezTo>
                  <a:pt x="947082" y="2213787"/>
                  <a:pt x="947167" y="2208195"/>
                  <a:pt x="943879" y="2202604"/>
                </a:cubicBezTo>
                <a:cubicBezTo>
                  <a:pt x="941463" y="2198474"/>
                  <a:pt x="941969" y="2196029"/>
                  <a:pt x="943739" y="2191899"/>
                </a:cubicBezTo>
                <a:cubicBezTo>
                  <a:pt x="948853" y="2180070"/>
                  <a:pt x="953067" y="2167848"/>
                  <a:pt x="957366" y="2155681"/>
                </a:cubicBezTo>
                <a:cubicBezTo>
                  <a:pt x="958799" y="2151607"/>
                  <a:pt x="958715" y="2148264"/>
                  <a:pt x="953095" y="2146409"/>
                </a:cubicBezTo>
                <a:cubicBezTo>
                  <a:pt x="926375" y="2137587"/>
                  <a:pt x="914630" y="2118115"/>
                  <a:pt x="916428" y="2090748"/>
                </a:cubicBezTo>
                <a:cubicBezTo>
                  <a:pt x="917468" y="2074986"/>
                  <a:pt x="910837" y="2062117"/>
                  <a:pt x="903419" y="2049670"/>
                </a:cubicBezTo>
                <a:cubicBezTo>
                  <a:pt x="892152" y="2030761"/>
                  <a:pt x="887179" y="2009716"/>
                  <a:pt x="880295" y="1989233"/>
                </a:cubicBezTo>
                <a:cubicBezTo>
                  <a:pt x="875041" y="1973695"/>
                  <a:pt x="868241" y="1958663"/>
                  <a:pt x="862566" y="1943238"/>
                </a:cubicBezTo>
                <a:cubicBezTo>
                  <a:pt x="859082" y="1933769"/>
                  <a:pt x="856778" y="1923851"/>
                  <a:pt x="853350" y="1914354"/>
                </a:cubicBezTo>
                <a:cubicBezTo>
                  <a:pt x="848124" y="1899827"/>
                  <a:pt x="842420" y="1885470"/>
                  <a:pt x="836800" y="1871084"/>
                </a:cubicBezTo>
                <a:cubicBezTo>
                  <a:pt x="834103" y="1864200"/>
                  <a:pt x="831434" y="1857288"/>
                  <a:pt x="828203" y="1850657"/>
                </a:cubicBezTo>
                <a:cubicBezTo>
                  <a:pt x="821712" y="1837339"/>
                  <a:pt x="814435" y="1824414"/>
                  <a:pt x="808254" y="1810956"/>
                </a:cubicBezTo>
                <a:cubicBezTo>
                  <a:pt x="804208" y="1802133"/>
                  <a:pt x="802297" y="1792299"/>
                  <a:pt x="798054" y="1783589"/>
                </a:cubicBezTo>
                <a:cubicBezTo>
                  <a:pt x="788642" y="1764286"/>
                  <a:pt x="777628" y="1745742"/>
                  <a:pt x="768580" y="1726298"/>
                </a:cubicBezTo>
                <a:cubicBezTo>
                  <a:pt x="756611" y="1700477"/>
                  <a:pt x="744866" y="1674346"/>
                  <a:pt x="743012" y="1645294"/>
                </a:cubicBezTo>
                <a:cubicBezTo>
                  <a:pt x="742759" y="1641360"/>
                  <a:pt x="743855" y="1637230"/>
                  <a:pt x="744979" y="1633381"/>
                </a:cubicBezTo>
                <a:cubicBezTo>
                  <a:pt x="747620" y="1624474"/>
                  <a:pt x="750345" y="1615595"/>
                  <a:pt x="753576" y="1606885"/>
                </a:cubicBezTo>
                <a:cubicBezTo>
                  <a:pt x="761331" y="1586008"/>
                  <a:pt x="769507" y="1565301"/>
                  <a:pt x="777347" y="1544453"/>
                </a:cubicBezTo>
                <a:cubicBezTo>
                  <a:pt x="787068" y="1518575"/>
                  <a:pt x="796902" y="1492726"/>
                  <a:pt x="806174" y="1466679"/>
                </a:cubicBezTo>
                <a:cubicBezTo>
                  <a:pt x="814885" y="1442150"/>
                  <a:pt x="822724" y="1417312"/>
                  <a:pt x="831293" y="1392727"/>
                </a:cubicBezTo>
                <a:cubicBezTo>
                  <a:pt x="840397" y="1366709"/>
                  <a:pt x="849922" y="1340831"/>
                  <a:pt x="859250" y="1314898"/>
                </a:cubicBezTo>
                <a:cubicBezTo>
                  <a:pt x="859363" y="1314617"/>
                  <a:pt x="859447" y="1314280"/>
                  <a:pt x="859615" y="1314027"/>
                </a:cubicBezTo>
                <a:cubicBezTo>
                  <a:pt x="871079" y="1298405"/>
                  <a:pt x="867792" y="1281125"/>
                  <a:pt x="865460" y="1263817"/>
                </a:cubicBezTo>
                <a:cubicBezTo>
                  <a:pt x="863577" y="1249628"/>
                  <a:pt x="863100" y="1235242"/>
                  <a:pt x="860739" y="1221137"/>
                </a:cubicBezTo>
                <a:cubicBezTo>
                  <a:pt x="859503" y="1213747"/>
                  <a:pt x="856750" y="1205964"/>
                  <a:pt x="852507" y="1199839"/>
                </a:cubicBezTo>
                <a:cubicBezTo>
                  <a:pt x="838009" y="1178879"/>
                  <a:pt x="822078" y="1158930"/>
                  <a:pt x="807607" y="1137969"/>
                </a:cubicBezTo>
                <a:cubicBezTo>
                  <a:pt x="787967" y="1109535"/>
                  <a:pt x="769479" y="1080313"/>
                  <a:pt x="749980" y="1051795"/>
                </a:cubicBezTo>
                <a:cubicBezTo>
                  <a:pt x="731014" y="1024034"/>
                  <a:pt x="711234" y="996836"/>
                  <a:pt x="692043" y="969245"/>
                </a:cubicBezTo>
                <a:cubicBezTo>
                  <a:pt x="677910" y="948930"/>
                  <a:pt x="664171" y="928335"/>
                  <a:pt x="650234" y="907880"/>
                </a:cubicBezTo>
                <a:cubicBezTo>
                  <a:pt x="649729" y="907121"/>
                  <a:pt x="649054" y="906363"/>
                  <a:pt x="648296" y="905885"/>
                </a:cubicBezTo>
                <a:cubicBezTo>
                  <a:pt x="624610" y="890347"/>
                  <a:pt x="611882" y="865228"/>
                  <a:pt x="594602" y="844155"/>
                </a:cubicBezTo>
                <a:cubicBezTo>
                  <a:pt x="576816" y="822464"/>
                  <a:pt x="561587" y="798553"/>
                  <a:pt x="542706" y="777930"/>
                </a:cubicBezTo>
                <a:cubicBezTo>
                  <a:pt x="525173" y="758768"/>
                  <a:pt x="504381" y="742584"/>
                  <a:pt x="484854" y="725248"/>
                </a:cubicBezTo>
                <a:cubicBezTo>
                  <a:pt x="477183" y="718448"/>
                  <a:pt x="469569" y="712688"/>
                  <a:pt x="457824" y="712885"/>
                </a:cubicBezTo>
                <a:cubicBezTo>
                  <a:pt x="446445" y="713053"/>
                  <a:pt x="437369" y="716509"/>
                  <a:pt x="428884" y="723112"/>
                </a:cubicBezTo>
                <a:cubicBezTo>
                  <a:pt x="425934" y="725416"/>
                  <a:pt x="423180" y="727973"/>
                  <a:pt x="420399" y="730474"/>
                </a:cubicBezTo>
                <a:cubicBezTo>
                  <a:pt x="411492" y="738481"/>
                  <a:pt x="403063" y="743511"/>
                  <a:pt x="389941" y="736768"/>
                </a:cubicBezTo>
                <a:cubicBezTo>
                  <a:pt x="383675" y="733536"/>
                  <a:pt x="373504" y="735644"/>
                  <a:pt x="365834" y="737835"/>
                </a:cubicBezTo>
                <a:cubicBezTo>
                  <a:pt x="335404" y="746602"/>
                  <a:pt x="305677" y="758318"/>
                  <a:pt x="274855" y="765174"/>
                </a:cubicBezTo>
                <a:cubicBezTo>
                  <a:pt x="244594" y="771917"/>
                  <a:pt x="213293" y="773940"/>
                  <a:pt x="182471" y="778380"/>
                </a:cubicBezTo>
                <a:cubicBezTo>
                  <a:pt x="160948" y="781470"/>
                  <a:pt x="139594" y="785966"/>
                  <a:pt x="118015" y="788242"/>
                </a:cubicBezTo>
                <a:cubicBezTo>
                  <a:pt x="100792" y="790068"/>
                  <a:pt x="83034" y="791529"/>
                  <a:pt x="66035" y="789310"/>
                </a:cubicBezTo>
                <a:cubicBezTo>
                  <a:pt x="52127" y="787483"/>
                  <a:pt x="38922" y="780065"/>
                  <a:pt x="25491" y="774952"/>
                </a:cubicBezTo>
                <a:cubicBezTo>
                  <a:pt x="16584" y="771552"/>
                  <a:pt x="6413" y="769248"/>
                  <a:pt x="3182" y="758627"/>
                </a:cubicBezTo>
                <a:cubicBezTo>
                  <a:pt x="1187" y="752109"/>
                  <a:pt x="-106" y="745056"/>
                  <a:pt x="7" y="738257"/>
                </a:cubicBezTo>
                <a:cubicBezTo>
                  <a:pt x="119" y="730277"/>
                  <a:pt x="1552" y="722185"/>
                  <a:pt x="3378" y="714346"/>
                </a:cubicBezTo>
                <a:cubicBezTo>
                  <a:pt x="7734" y="695661"/>
                  <a:pt x="12004" y="676920"/>
                  <a:pt x="17540" y="658601"/>
                </a:cubicBezTo>
                <a:cubicBezTo>
                  <a:pt x="23637" y="638455"/>
                  <a:pt x="31026" y="618675"/>
                  <a:pt x="38051" y="598810"/>
                </a:cubicBezTo>
                <a:cubicBezTo>
                  <a:pt x="47772" y="571246"/>
                  <a:pt x="61147" y="545509"/>
                  <a:pt x="76628" y="520727"/>
                </a:cubicBezTo>
                <a:cubicBezTo>
                  <a:pt x="88626" y="501537"/>
                  <a:pt x="101579" y="482599"/>
                  <a:pt x="110738" y="462060"/>
                </a:cubicBezTo>
                <a:cubicBezTo>
                  <a:pt x="124141" y="432024"/>
                  <a:pt x="140859" y="405472"/>
                  <a:pt x="168900" y="387378"/>
                </a:cubicBezTo>
                <a:cubicBezTo>
                  <a:pt x="192417" y="372205"/>
                  <a:pt x="215766" y="356751"/>
                  <a:pt x="239902" y="342562"/>
                </a:cubicBezTo>
                <a:cubicBezTo>
                  <a:pt x="249932" y="336662"/>
                  <a:pt x="261593" y="333459"/>
                  <a:pt x="272747" y="329722"/>
                </a:cubicBezTo>
                <a:cubicBezTo>
                  <a:pt x="275388" y="328851"/>
                  <a:pt x="279266" y="330340"/>
                  <a:pt x="282160" y="331689"/>
                </a:cubicBezTo>
                <a:cubicBezTo>
                  <a:pt x="287217" y="334049"/>
                  <a:pt x="291685" y="337842"/>
                  <a:pt x="296855" y="339725"/>
                </a:cubicBezTo>
                <a:cubicBezTo>
                  <a:pt x="306773" y="343349"/>
                  <a:pt x="314472" y="347760"/>
                  <a:pt x="316073" y="359870"/>
                </a:cubicBezTo>
                <a:cubicBezTo>
                  <a:pt x="317225" y="368665"/>
                  <a:pt x="322114" y="376925"/>
                  <a:pt x="323435" y="385720"/>
                </a:cubicBezTo>
                <a:cubicBezTo>
                  <a:pt x="324840" y="395160"/>
                  <a:pt x="323997" y="404966"/>
                  <a:pt x="324137" y="414604"/>
                </a:cubicBezTo>
                <a:cubicBezTo>
                  <a:pt x="324165" y="416683"/>
                  <a:pt x="323744" y="418959"/>
                  <a:pt x="324474" y="420785"/>
                </a:cubicBezTo>
                <a:cubicBezTo>
                  <a:pt x="328071" y="429664"/>
                  <a:pt x="324109" y="435031"/>
                  <a:pt x="316635" y="439077"/>
                </a:cubicBezTo>
                <a:cubicBezTo>
                  <a:pt x="292584" y="452086"/>
                  <a:pt x="267324" y="457284"/>
                  <a:pt x="240154" y="451748"/>
                </a:cubicBezTo>
                <a:cubicBezTo>
                  <a:pt x="230742" y="449838"/>
                  <a:pt x="221161" y="448742"/>
                  <a:pt x="211608" y="447421"/>
                </a:cubicBezTo>
                <a:cubicBezTo>
                  <a:pt x="210231" y="447225"/>
                  <a:pt x="208180" y="447562"/>
                  <a:pt x="207337" y="448461"/>
                </a:cubicBezTo>
                <a:cubicBezTo>
                  <a:pt x="199666" y="456862"/>
                  <a:pt x="190394" y="463858"/>
                  <a:pt x="187865" y="476306"/>
                </a:cubicBezTo>
                <a:cubicBezTo>
                  <a:pt x="186376" y="483639"/>
                  <a:pt x="181628" y="490242"/>
                  <a:pt x="178930" y="497407"/>
                </a:cubicBezTo>
                <a:cubicBezTo>
                  <a:pt x="172299" y="515024"/>
                  <a:pt x="163140" y="532360"/>
                  <a:pt x="160330" y="550623"/>
                </a:cubicBezTo>
                <a:cubicBezTo>
                  <a:pt x="156228" y="577231"/>
                  <a:pt x="156818" y="604598"/>
                  <a:pt x="155413" y="631459"/>
                </a:cubicBezTo>
                <a:cubicBezTo>
                  <a:pt x="178312" y="636966"/>
                  <a:pt x="196772" y="628031"/>
                  <a:pt x="215401" y="617972"/>
                </a:cubicBezTo>
                <a:cubicBezTo>
                  <a:pt x="224139" y="613252"/>
                  <a:pt x="234282" y="610358"/>
                  <a:pt x="244144" y="608644"/>
                </a:cubicBezTo>
                <a:cubicBezTo>
                  <a:pt x="263728" y="605216"/>
                  <a:pt x="280530" y="596309"/>
                  <a:pt x="296658" y="585407"/>
                </a:cubicBezTo>
                <a:cubicBezTo>
                  <a:pt x="319585" y="569898"/>
                  <a:pt x="342653" y="554556"/>
                  <a:pt x="365693" y="539187"/>
                </a:cubicBezTo>
                <a:cubicBezTo>
                  <a:pt x="378646" y="530533"/>
                  <a:pt x="392133" y="522554"/>
                  <a:pt x="404524" y="513169"/>
                </a:cubicBezTo>
                <a:cubicBezTo>
                  <a:pt x="415341" y="504993"/>
                  <a:pt x="424613" y="494737"/>
                  <a:pt x="435374" y="486449"/>
                </a:cubicBezTo>
                <a:cubicBezTo>
                  <a:pt x="440235" y="482712"/>
                  <a:pt x="446894" y="479930"/>
                  <a:pt x="452963" y="479368"/>
                </a:cubicBezTo>
                <a:cubicBezTo>
                  <a:pt x="470946" y="477682"/>
                  <a:pt x="489040" y="477345"/>
                  <a:pt x="504269" y="476615"/>
                </a:cubicBezTo>
                <a:cubicBezTo>
                  <a:pt x="512614" y="467848"/>
                  <a:pt x="519273" y="460402"/>
                  <a:pt x="526438" y="453462"/>
                </a:cubicBezTo>
                <a:cubicBezTo>
                  <a:pt x="534052" y="446129"/>
                  <a:pt x="545797" y="441718"/>
                  <a:pt x="543858" y="428062"/>
                </a:cubicBezTo>
                <a:cubicBezTo>
                  <a:pt x="543521" y="425674"/>
                  <a:pt x="542116" y="422977"/>
                  <a:pt x="540374" y="421291"/>
                </a:cubicBezTo>
                <a:cubicBezTo>
                  <a:pt x="532732" y="413817"/>
                  <a:pt x="523488" y="407551"/>
                  <a:pt x="517390" y="399038"/>
                </a:cubicBezTo>
                <a:cubicBezTo>
                  <a:pt x="513513" y="393587"/>
                  <a:pt x="509692" y="392323"/>
                  <a:pt x="504494" y="392463"/>
                </a:cubicBezTo>
                <a:cubicBezTo>
                  <a:pt x="485781" y="392997"/>
                  <a:pt x="466984" y="392744"/>
                  <a:pt x="448440" y="394880"/>
                </a:cubicBezTo>
                <a:cubicBezTo>
                  <a:pt x="422899" y="397802"/>
                  <a:pt x="414582" y="383416"/>
                  <a:pt x="415004" y="361893"/>
                </a:cubicBezTo>
                <a:cubicBezTo>
                  <a:pt x="415257" y="348688"/>
                  <a:pt x="417982" y="335510"/>
                  <a:pt x="420089" y="322417"/>
                </a:cubicBezTo>
                <a:cubicBezTo>
                  <a:pt x="421101" y="316010"/>
                  <a:pt x="421551" y="310531"/>
                  <a:pt x="413655" y="308452"/>
                </a:cubicBezTo>
                <a:cubicBezTo>
                  <a:pt x="412166" y="308059"/>
                  <a:pt x="410874" y="306991"/>
                  <a:pt x="409412" y="306542"/>
                </a:cubicBezTo>
                <a:cubicBezTo>
                  <a:pt x="398426" y="303226"/>
                  <a:pt x="392863" y="296820"/>
                  <a:pt x="395448" y="284598"/>
                </a:cubicBezTo>
                <a:cubicBezTo>
                  <a:pt x="397190" y="276309"/>
                  <a:pt x="394999" y="270802"/>
                  <a:pt x="384855" y="269200"/>
                </a:cubicBezTo>
                <a:cubicBezTo>
                  <a:pt x="375218" y="267683"/>
                  <a:pt x="374122" y="263834"/>
                  <a:pt x="377382" y="254646"/>
                </a:cubicBezTo>
                <a:cubicBezTo>
                  <a:pt x="381596" y="242789"/>
                  <a:pt x="388986" y="231690"/>
                  <a:pt x="386541" y="216911"/>
                </a:cubicBezTo>
                <a:cubicBezTo>
                  <a:pt x="382973" y="217361"/>
                  <a:pt x="379376" y="217417"/>
                  <a:pt x="376033" y="218316"/>
                </a:cubicBezTo>
                <a:cubicBezTo>
                  <a:pt x="348919" y="225678"/>
                  <a:pt x="325233" y="215928"/>
                  <a:pt x="302446" y="203172"/>
                </a:cubicBezTo>
                <a:cubicBezTo>
                  <a:pt x="296742" y="199969"/>
                  <a:pt x="298934" y="194574"/>
                  <a:pt x="303682" y="191005"/>
                </a:cubicBezTo>
                <a:cubicBezTo>
                  <a:pt x="314163" y="183138"/>
                  <a:pt x="324418" y="174962"/>
                  <a:pt x="335292" y="167685"/>
                </a:cubicBezTo>
                <a:cubicBezTo>
                  <a:pt x="350970" y="157148"/>
                  <a:pt x="366789" y="146696"/>
                  <a:pt x="383170" y="137312"/>
                </a:cubicBezTo>
                <a:cubicBezTo>
                  <a:pt x="396263" y="129810"/>
                  <a:pt x="396432" y="116435"/>
                  <a:pt x="400281" y="104775"/>
                </a:cubicBezTo>
                <a:cubicBezTo>
                  <a:pt x="407530" y="82775"/>
                  <a:pt x="412531" y="59903"/>
                  <a:pt x="421382" y="38606"/>
                </a:cubicBezTo>
                <a:cubicBezTo>
                  <a:pt x="428603" y="21213"/>
                  <a:pt x="444759" y="11773"/>
                  <a:pt x="463528" y="9778"/>
                </a:cubicBezTo>
                <a:cubicBezTo>
                  <a:pt x="488872" y="7081"/>
                  <a:pt x="514412" y="5900"/>
                  <a:pt x="539812" y="3737"/>
                </a:cubicBezTo>
                <a:cubicBezTo>
                  <a:pt x="543746" y="3400"/>
                  <a:pt x="547511" y="1292"/>
                  <a:pt x="551360" y="0"/>
                </a:cubicBezTo>
                <a:cubicBezTo>
                  <a:pt x="554563" y="0"/>
                  <a:pt x="557682" y="0"/>
                  <a:pt x="560801" y="0"/>
                </a:cubicBezTo>
                <a:close/>
                <a:moveTo>
                  <a:pt x="1047586" y="521289"/>
                </a:moveTo>
                <a:cubicBezTo>
                  <a:pt x="1035224" y="521289"/>
                  <a:pt x="1022327" y="522610"/>
                  <a:pt x="1009852" y="520952"/>
                </a:cubicBezTo>
                <a:cubicBezTo>
                  <a:pt x="995663" y="519041"/>
                  <a:pt x="983693" y="524942"/>
                  <a:pt x="970965" y="528398"/>
                </a:cubicBezTo>
                <a:cubicBezTo>
                  <a:pt x="969364" y="528847"/>
                  <a:pt x="967284" y="531320"/>
                  <a:pt x="967200" y="532950"/>
                </a:cubicBezTo>
                <a:cubicBezTo>
                  <a:pt x="966807" y="540536"/>
                  <a:pt x="967031" y="548150"/>
                  <a:pt x="967031" y="557282"/>
                </a:cubicBezTo>
                <a:cubicBezTo>
                  <a:pt x="984424" y="557282"/>
                  <a:pt x="1000580" y="557254"/>
                  <a:pt x="1016707" y="557282"/>
                </a:cubicBezTo>
                <a:cubicBezTo>
                  <a:pt x="1047671" y="557310"/>
                  <a:pt x="1049919" y="555006"/>
                  <a:pt x="1048991" y="523902"/>
                </a:cubicBezTo>
                <a:cubicBezTo>
                  <a:pt x="1048963" y="523649"/>
                  <a:pt x="1048710" y="523397"/>
                  <a:pt x="1047586" y="521289"/>
                </a:cubicBezTo>
                <a:close/>
              </a:path>
            </a:pathLst>
          </a:custGeom>
          <a:solidFill>
            <a:srgbClr val="7030A0"/>
          </a:solidFill>
          <a:ln w="28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731848510"/>
              </p:ext>
            </p:extLst>
          </p:nvPr>
        </p:nvGraphicFramePr>
        <p:xfrm>
          <a:off x="431800" y="271991"/>
          <a:ext cx="6769100" cy="6166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217040" y="6438849"/>
            <a:ext cx="3162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/>
              <a:t>O`lchov</a:t>
            </a:r>
            <a:r>
              <a:rPr lang="en-US" sz="1100" dirty="0" smtClean="0"/>
              <a:t> </a:t>
            </a:r>
            <a:r>
              <a:rPr lang="en-US" sz="1100" dirty="0" err="1" smtClean="0"/>
              <a:t>birligi</a:t>
            </a:r>
            <a:r>
              <a:rPr lang="en-US" sz="1100" dirty="0" smtClean="0"/>
              <a:t> </a:t>
            </a:r>
            <a:r>
              <a:rPr lang="en-US" sz="1100" dirty="0" err="1" smtClean="0"/>
              <a:t>mln</a:t>
            </a:r>
            <a:r>
              <a:rPr lang="en-US" sz="1100" dirty="0" smtClean="0"/>
              <a:t> </a:t>
            </a:r>
            <a:r>
              <a:rPr lang="en-US" sz="1100" dirty="0" err="1" smtClean="0"/>
              <a:t>so`mda</a:t>
            </a:r>
            <a:r>
              <a:rPr lang="en-US" sz="1100" dirty="0" smtClean="0"/>
              <a:t> </a:t>
            </a:r>
            <a:endParaRPr lang="ru-RU" sz="1100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6381750" y="1676400"/>
            <a:ext cx="517207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381749" y="2219325"/>
            <a:ext cx="517207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381748" y="2714625"/>
            <a:ext cx="517207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381750" y="3314700"/>
            <a:ext cx="517207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8743947" y="1199316"/>
            <a:ext cx="10476" cy="2305884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8743947" y="1209675"/>
            <a:ext cx="2809878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9220197" y="904041"/>
            <a:ext cx="21097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Shu</a:t>
            </a:r>
            <a:r>
              <a:rPr lang="en-US" sz="1400" dirty="0" smtClean="0"/>
              <a:t> </a:t>
            </a:r>
            <a:r>
              <a:rPr lang="en-US" sz="1400" dirty="0" err="1" smtClean="0"/>
              <a:t>jumladan</a:t>
            </a:r>
            <a:endParaRPr lang="ru-RU" sz="1400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9820275" y="1211818"/>
            <a:ext cx="0" cy="24362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9617993" y="1241702"/>
            <a:ext cx="1421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/>
              <a:t>Davlat</a:t>
            </a:r>
            <a:r>
              <a:rPr lang="en-US" sz="1200" dirty="0" smtClean="0"/>
              <a:t> </a:t>
            </a:r>
            <a:r>
              <a:rPr lang="en-US" sz="1200" dirty="0" err="1" smtClean="0"/>
              <a:t>kafolati</a:t>
            </a:r>
            <a:r>
              <a:rPr lang="en-US" sz="1200" dirty="0" smtClean="0"/>
              <a:t> </a:t>
            </a:r>
            <a:r>
              <a:rPr lang="en-US" sz="1200" dirty="0" err="1" smtClean="0"/>
              <a:t>ostida</a:t>
            </a:r>
            <a:endParaRPr lang="ru-RU" sz="1200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10848975" y="1221343"/>
            <a:ext cx="0" cy="25908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0678450" y="1233011"/>
            <a:ext cx="1090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/>
              <a:t>To`g`ridan</a:t>
            </a:r>
            <a:r>
              <a:rPr lang="en-US" sz="1200" dirty="0" smtClean="0"/>
              <a:t> </a:t>
            </a:r>
            <a:r>
              <a:rPr lang="en-US" sz="1200" dirty="0" err="1" smtClean="0"/>
              <a:t>to`g`ri</a:t>
            </a:r>
            <a:endParaRPr lang="ru-RU" sz="1200" dirty="0"/>
          </a:p>
        </p:txBody>
      </p:sp>
      <p:sp>
        <p:nvSpPr>
          <p:cNvPr id="29" name="TextBox 28"/>
          <p:cNvSpPr txBox="1"/>
          <p:nvPr/>
        </p:nvSpPr>
        <p:spPr>
          <a:xfrm>
            <a:off x="6476997" y="1714500"/>
            <a:ext cx="2027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Jami </a:t>
            </a:r>
            <a:r>
              <a:rPr lang="en-US" sz="1200" dirty="0" err="1" smtClean="0"/>
              <a:t>Xorijiy</a:t>
            </a:r>
            <a:r>
              <a:rPr lang="en-US" sz="1200" dirty="0" smtClean="0"/>
              <a:t> </a:t>
            </a:r>
            <a:r>
              <a:rPr lang="en-US" sz="1200" dirty="0" err="1" smtClean="0"/>
              <a:t>Investitsiyalar</a:t>
            </a:r>
            <a:r>
              <a:rPr lang="en-US" sz="1200" dirty="0" smtClean="0"/>
              <a:t> </a:t>
            </a:r>
            <a:r>
              <a:rPr lang="en-US" sz="1200" dirty="0" err="1" smtClean="0"/>
              <a:t>va</a:t>
            </a:r>
            <a:r>
              <a:rPr lang="en-US" sz="1200" dirty="0" smtClean="0"/>
              <a:t> </a:t>
            </a:r>
            <a:r>
              <a:rPr lang="en-US" sz="1200" dirty="0" err="1" smtClean="0"/>
              <a:t>Kreditlar</a:t>
            </a:r>
            <a:endParaRPr lang="ru-RU" sz="12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8802048" y="1791444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43221,6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9829797" y="1791444"/>
            <a:ext cx="877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8117,3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0792750" y="1791444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35104,3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6101708" y="2420658"/>
            <a:ext cx="26527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Jami </a:t>
            </a:r>
            <a:r>
              <a:rPr lang="en-US" sz="1400" dirty="0" err="1" smtClean="0"/>
              <a:t>Xorijiy</a:t>
            </a:r>
            <a:r>
              <a:rPr lang="en-US" sz="1400" dirty="0" smtClean="0"/>
              <a:t> </a:t>
            </a:r>
            <a:r>
              <a:rPr lang="en-US" sz="1400" dirty="0" err="1" smtClean="0"/>
              <a:t>Investitsiyalar</a:t>
            </a:r>
            <a:endParaRPr lang="ru-RU" sz="14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8843070" y="232255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6536,3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9829797" y="232255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6536,3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5920733" y="3013471"/>
            <a:ext cx="26527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Jami </a:t>
            </a:r>
            <a:r>
              <a:rPr lang="en-US" sz="1400" dirty="0" err="1" smtClean="0"/>
              <a:t>Xorijiy</a:t>
            </a:r>
            <a:r>
              <a:rPr lang="en-US" sz="1400" dirty="0" smtClean="0"/>
              <a:t> </a:t>
            </a:r>
            <a:r>
              <a:rPr lang="en-US" sz="1400" dirty="0" err="1" smtClean="0"/>
              <a:t>Kreditlar</a:t>
            </a:r>
            <a:endParaRPr lang="ru-RU" sz="14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9842556" y="2828805"/>
            <a:ext cx="877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8117,3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10798967" y="2828805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28568,0</a:t>
            </a:r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8778949" y="2828805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36685,3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6381750" y="4210050"/>
            <a:ext cx="46005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Tumanda</a:t>
            </a:r>
            <a:r>
              <a:rPr lang="en-US" dirty="0" smtClean="0"/>
              <a:t> </a:t>
            </a:r>
            <a:r>
              <a:rPr lang="en-US" dirty="0" err="1" smtClean="0"/>
              <a:t>investitsiyalarni</a:t>
            </a:r>
            <a:r>
              <a:rPr lang="en-US" dirty="0" smtClean="0"/>
              <a:t> </a:t>
            </a:r>
            <a:r>
              <a:rPr lang="en-US" dirty="0" err="1" smtClean="0"/>
              <a:t>ulushi</a:t>
            </a:r>
            <a:r>
              <a:rPr lang="en-US" dirty="0" smtClean="0"/>
              <a:t> </a:t>
            </a:r>
            <a:r>
              <a:rPr lang="en-US" dirty="0" err="1" smtClean="0"/>
              <a:t>juda</a:t>
            </a:r>
            <a:r>
              <a:rPr lang="en-US" dirty="0" smtClean="0"/>
              <a:t> </a:t>
            </a:r>
            <a:r>
              <a:rPr lang="en-US" dirty="0" err="1" smtClean="0"/>
              <a:t>kam</a:t>
            </a:r>
            <a:r>
              <a:rPr lang="en-US" dirty="0" smtClean="0"/>
              <a:t>, </a:t>
            </a:r>
            <a:r>
              <a:rPr lang="en-US" dirty="0" err="1" smtClean="0"/>
              <a:t>xorijiy</a:t>
            </a:r>
            <a:r>
              <a:rPr lang="en-US" dirty="0" smtClean="0"/>
              <a:t> </a:t>
            </a:r>
            <a:r>
              <a:rPr lang="en-US" dirty="0" err="1" smtClean="0"/>
              <a:t>investitsiyalarni</a:t>
            </a:r>
            <a:r>
              <a:rPr lang="en-US" dirty="0" smtClean="0"/>
              <a:t> </a:t>
            </a:r>
            <a:r>
              <a:rPr lang="en-US" dirty="0" err="1" smtClean="0"/>
              <a:t>ulishi</a:t>
            </a:r>
            <a:r>
              <a:rPr lang="en-US" dirty="0" smtClean="0"/>
              <a:t> </a:t>
            </a:r>
            <a:r>
              <a:rPr lang="en-US" dirty="0" err="1" smtClean="0"/>
              <a:t>esa</a:t>
            </a:r>
            <a:r>
              <a:rPr lang="en-US" dirty="0" smtClean="0"/>
              <a:t> </a:t>
            </a:r>
            <a:r>
              <a:rPr lang="en-US" dirty="0" err="1" smtClean="0"/>
              <a:t>tuman</a:t>
            </a:r>
            <a:r>
              <a:rPr lang="en-US" dirty="0" smtClean="0"/>
              <a:t> </a:t>
            </a:r>
            <a:r>
              <a:rPr lang="en-US" dirty="0" err="1" smtClean="0"/>
              <a:t>investitsiyalarining</a:t>
            </a:r>
            <a:r>
              <a:rPr lang="en-US" dirty="0" smtClean="0"/>
              <a:t> </a:t>
            </a:r>
            <a:r>
              <a:rPr lang="en-US" dirty="0" err="1" smtClean="0"/>
              <a:t>ataga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20%</a:t>
            </a:r>
            <a:r>
              <a:rPr lang="en-US" dirty="0" smtClean="0"/>
              <a:t>ni </a:t>
            </a:r>
            <a:r>
              <a:rPr lang="en-US" dirty="0" err="1" smtClean="0"/>
              <a:t>tashkil</a:t>
            </a:r>
            <a:r>
              <a:rPr lang="en-US" dirty="0" smtClean="0"/>
              <a:t> </a:t>
            </a:r>
            <a:r>
              <a:rPr lang="en-US" dirty="0" err="1" smtClean="0"/>
              <a:t>etamoqda</a:t>
            </a:r>
            <a:r>
              <a:rPr lang="en-US" dirty="0" smtClean="0"/>
              <a:t>. </a:t>
            </a:r>
            <a:r>
              <a:rPr lang="en-US" dirty="0" err="1" smtClean="0"/>
              <a:t>Yuqorida</a:t>
            </a:r>
            <a:r>
              <a:rPr lang="en-US" dirty="0" smtClean="0"/>
              <a:t> </a:t>
            </a:r>
            <a:r>
              <a:rPr lang="en-US" dirty="0" err="1" smtClean="0"/>
              <a:t>takidlanganidek</a:t>
            </a:r>
            <a:r>
              <a:rPr lang="en-US" dirty="0" smtClean="0"/>
              <a:t> </a:t>
            </a:r>
            <a:r>
              <a:rPr lang="en-US" dirty="0" err="1"/>
              <a:t>B</a:t>
            </a:r>
            <a:r>
              <a:rPr lang="en-US" dirty="0" err="1" smtClean="0"/>
              <a:t>oyovut</a:t>
            </a:r>
            <a:r>
              <a:rPr lang="en-US" dirty="0" smtClean="0"/>
              <a:t> </a:t>
            </a:r>
            <a:r>
              <a:rPr lang="en-US" dirty="0" err="1" smtClean="0"/>
              <a:t>tumani</a:t>
            </a:r>
            <a:r>
              <a:rPr lang="en-US" dirty="0" smtClean="0"/>
              <a:t> </a:t>
            </a:r>
            <a:r>
              <a:rPr lang="en-US" dirty="0" err="1" smtClean="0"/>
              <a:t>tashqi</a:t>
            </a:r>
            <a:r>
              <a:rPr lang="en-US" dirty="0" smtClean="0"/>
              <a:t> </a:t>
            </a:r>
            <a:r>
              <a:rPr lang="en-US" dirty="0" err="1" smtClean="0"/>
              <a:t>iqtisodiy</a:t>
            </a:r>
            <a:r>
              <a:rPr lang="en-US" dirty="0" smtClean="0"/>
              <a:t> </a:t>
            </a:r>
            <a:r>
              <a:rPr lang="en-US" dirty="0" err="1" smtClean="0"/>
              <a:t>aloqalari</a:t>
            </a:r>
            <a:r>
              <a:rPr lang="en-US" dirty="0" smtClean="0"/>
              <a:t> </a:t>
            </a:r>
            <a:r>
              <a:rPr lang="en-US" dirty="0" err="1" smtClean="0"/>
              <a:t>ancha</a:t>
            </a:r>
            <a:r>
              <a:rPr lang="en-US" dirty="0" smtClean="0"/>
              <a:t> </a:t>
            </a:r>
            <a:r>
              <a:rPr lang="en-US" dirty="0" err="1" smtClean="0"/>
              <a:t>oqsoqlanib</a:t>
            </a:r>
            <a:r>
              <a:rPr lang="en-US" dirty="0" smtClean="0"/>
              <a:t> </a:t>
            </a:r>
            <a:r>
              <a:rPr lang="en-US" dirty="0" err="1" smtClean="0"/>
              <a:t>qolgan</a:t>
            </a:r>
            <a:r>
              <a:rPr lang="en-US" dirty="0" smtClean="0"/>
              <a:t>. </a:t>
            </a:r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10809668" y="2322552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6536,3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0" y="11489"/>
            <a:ext cx="403187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3600" b="1" dirty="0" err="1" smtClean="0">
                <a:solidFill>
                  <a:srgbClr val="7030A0"/>
                </a:solidFill>
                <a:cs typeface="Arial" pitchFamily="34" charset="0"/>
              </a:rPr>
              <a:t>Investitsiya</a:t>
            </a:r>
            <a:r>
              <a:rPr lang="en-US" altLang="ko-KR" sz="3600" b="1" dirty="0" smtClean="0">
                <a:solidFill>
                  <a:srgbClr val="7030A0"/>
                </a:solidFill>
                <a:cs typeface="Arial" pitchFamily="34" charset="0"/>
              </a:rPr>
              <a:t> </a:t>
            </a:r>
            <a:r>
              <a:rPr lang="en-US" altLang="ko-KR" sz="3600" b="1" dirty="0" err="1" smtClean="0">
                <a:solidFill>
                  <a:srgbClr val="7030A0"/>
                </a:solidFill>
                <a:cs typeface="Arial" pitchFamily="34" charset="0"/>
              </a:rPr>
              <a:t>tahlili</a:t>
            </a:r>
            <a:endParaRPr lang="en-US" altLang="ko-KR" sz="3600" b="1" dirty="0" smtClean="0">
              <a:solidFill>
                <a:srgbClr val="7030A0"/>
              </a:solidFill>
              <a:cs typeface="Arial" pitchFamily="34" charset="0"/>
            </a:endParaRPr>
          </a:p>
          <a:p>
            <a:pPr algn="ctr"/>
            <a:endParaRPr lang="ko-KR" altLang="en-US" sz="3600" b="1" dirty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41" name="Block Arc 11">
            <a:extLst>
              <a:ext uri="{FF2B5EF4-FFF2-40B4-BE49-F238E27FC236}">
                <a16:creationId xmlns:a16="http://schemas.microsoft.com/office/drawing/2014/main" xmlns="" id="{6237B46C-EE2F-45F5-A452-AEF5853F7D2C}"/>
              </a:ext>
            </a:extLst>
          </p:cNvPr>
          <p:cNvSpPr/>
          <p:nvPr/>
        </p:nvSpPr>
        <p:spPr>
          <a:xfrm rot="10800000">
            <a:off x="10909310" y="5413389"/>
            <a:ext cx="859753" cy="1101973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3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5359"/>
            <a:ext cx="30572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3600" b="1" dirty="0" err="1" smtClean="0">
                <a:solidFill>
                  <a:srgbClr val="7030A0"/>
                </a:solidFill>
                <a:cs typeface="Arial" pitchFamily="34" charset="0"/>
              </a:rPr>
              <a:t>Sanoat</a:t>
            </a:r>
            <a:r>
              <a:rPr lang="en-US" altLang="ko-KR" sz="3600" b="1" dirty="0" smtClean="0">
                <a:solidFill>
                  <a:srgbClr val="7030A0"/>
                </a:solidFill>
                <a:cs typeface="Arial" pitchFamily="34" charset="0"/>
              </a:rPr>
              <a:t> </a:t>
            </a:r>
            <a:r>
              <a:rPr lang="en-US" altLang="ko-KR" sz="3600" b="1" dirty="0" err="1" smtClean="0">
                <a:solidFill>
                  <a:srgbClr val="7030A0"/>
                </a:solidFill>
                <a:cs typeface="Arial" pitchFamily="34" charset="0"/>
              </a:rPr>
              <a:t>tahlili</a:t>
            </a:r>
            <a:endParaRPr lang="en-US" altLang="ko-KR" sz="3600" b="1" dirty="0" smtClean="0">
              <a:solidFill>
                <a:srgbClr val="7030A0"/>
              </a:solidFill>
              <a:cs typeface="Arial" pitchFamily="34" charset="0"/>
            </a:endParaRPr>
          </a:p>
          <a:p>
            <a:pPr algn="ctr"/>
            <a:endParaRPr lang="ko-KR" altLang="en-US" sz="3600" b="1" dirty="0">
              <a:solidFill>
                <a:srgbClr val="7030A0"/>
              </a:solidFill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176882513"/>
              </p:ext>
            </p:extLst>
          </p:nvPr>
        </p:nvGraphicFramePr>
        <p:xfrm>
          <a:off x="155574" y="615522"/>
          <a:ext cx="5654675" cy="5156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534150" y="202346"/>
            <a:ext cx="4486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Xorijiy</a:t>
            </a:r>
            <a:r>
              <a:rPr lang="en-US" b="1" dirty="0" smtClean="0"/>
              <a:t> </a:t>
            </a:r>
            <a:r>
              <a:rPr lang="en-US" b="1" dirty="0" err="1" smtClean="0"/>
              <a:t>investitsiyalar</a:t>
            </a:r>
            <a:r>
              <a:rPr lang="en-US" b="1" dirty="0" smtClean="0"/>
              <a:t> </a:t>
            </a:r>
            <a:r>
              <a:rPr lang="en-US" b="1" dirty="0" err="1" smtClean="0"/>
              <a:t>kiritilgan</a:t>
            </a:r>
            <a:r>
              <a:rPr lang="en-US" b="1" dirty="0" smtClean="0"/>
              <a:t> </a:t>
            </a:r>
            <a:r>
              <a:rPr lang="en-US" b="1" dirty="0" err="1" smtClean="0"/>
              <a:t>korxonalar</a:t>
            </a:r>
            <a:r>
              <a:rPr lang="en-US" b="1" dirty="0" smtClean="0"/>
              <a:t> </a:t>
            </a:r>
            <a:r>
              <a:rPr lang="en-US" b="1" dirty="0" err="1" smtClean="0"/>
              <a:t>tasnifi</a:t>
            </a:r>
            <a:endParaRPr lang="ru-RU" b="1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474493834"/>
              </p:ext>
            </p:extLst>
          </p:nvPr>
        </p:nvGraphicFramePr>
        <p:xfrm>
          <a:off x="6397624" y="848677"/>
          <a:ext cx="4759325" cy="3890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429375" y="4762500"/>
            <a:ext cx="51149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Ushbu</a:t>
            </a:r>
            <a:r>
              <a:rPr lang="en-US" dirty="0" smtClean="0"/>
              <a:t> </a:t>
            </a:r>
            <a:r>
              <a:rPr lang="en-US" dirty="0" err="1" smtClean="0"/>
              <a:t>diagrammalar</a:t>
            </a:r>
            <a:r>
              <a:rPr lang="en-US" dirty="0" smtClean="0"/>
              <a:t> </a:t>
            </a:r>
            <a:r>
              <a:rPr lang="en-US" dirty="0" err="1" smtClean="0"/>
              <a:t>shuni</a:t>
            </a:r>
            <a:r>
              <a:rPr lang="en-US" dirty="0" smtClean="0"/>
              <a:t> </a:t>
            </a:r>
            <a:r>
              <a:rPr lang="en-US" dirty="0" err="1" smtClean="0"/>
              <a:t>ta`kidlab</a:t>
            </a:r>
            <a:r>
              <a:rPr lang="en-US" dirty="0" smtClean="0"/>
              <a:t> </a:t>
            </a:r>
            <a:r>
              <a:rPr lang="en-US" dirty="0" err="1" smtClean="0"/>
              <a:t>turibdiki</a:t>
            </a:r>
            <a:r>
              <a:rPr lang="en-US" dirty="0" smtClean="0"/>
              <a:t> </a:t>
            </a:r>
            <a:r>
              <a:rPr lang="en-US" dirty="0" err="1" smtClean="0"/>
              <a:t>Boyovut</a:t>
            </a:r>
            <a:r>
              <a:rPr lang="en-US" dirty="0" smtClean="0"/>
              <a:t> </a:t>
            </a:r>
            <a:r>
              <a:rPr lang="en-US" dirty="0" err="1" smtClean="0"/>
              <a:t>tumanida</a:t>
            </a:r>
            <a:r>
              <a:rPr lang="en-US" dirty="0" smtClean="0"/>
              <a:t> </a:t>
            </a:r>
            <a:r>
              <a:rPr lang="en-US" dirty="0" err="1" smtClean="0"/>
              <a:t>xorijiy</a:t>
            </a:r>
            <a:r>
              <a:rPr lang="en-US" dirty="0" smtClean="0"/>
              <a:t> </a:t>
            </a:r>
            <a:r>
              <a:rPr lang="en-US" dirty="0" err="1" smtClean="0"/>
              <a:t>investitsiyalar</a:t>
            </a:r>
            <a:r>
              <a:rPr lang="en-US" dirty="0" smtClean="0"/>
              <a:t> </a:t>
            </a:r>
            <a:r>
              <a:rPr lang="en-US" dirty="0" err="1" smtClean="0"/>
              <a:t>ishtirokida</a:t>
            </a:r>
            <a:r>
              <a:rPr lang="en-US" dirty="0" smtClean="0"/>
              <a:t> </a:t>
            </a:r>
            <a:r>
              <a:rPr lang="en-US" dirty="0" err="1" smtClean="0"/>
              <a:t>bunyod</a:t>
            </a:r>
            <a:r>
              <a:rPr lang="en-US" dirty="0" smtClean="0"/>
              <a:t> </a:t>
            </a:r>
            <a:r>
              <a:rPr lang="en-US" dirty="0" err="1" smtClean="0"/>
              <a:t>etilgan</a:t>
            </a:r>
            <a:r>
              <a:rPr lang="en-US" dirty="0" smtClean="0"/>
              <a:t> </a:t>
            </a:r>
            <a:r>
              <a:rPr lang="en-US" dirty="0" err="1" smtClean="0"/>
              <a:t>obyektlar</a:t>
            </a:r>
            <a:r>
              <a:rPr lang="en-US" dirty="0" smtClean="0"/>
              <a:t> </a:t>
            </a:r>
            <a:r>
              <a:rPr lang="en-US" dirty="0" err="1" smtClean="0"/>
              <a:t>soni</a:t>
            </a:r>
            <a:r>
              <a:rPr lang="en-US" dirty="0" smtClean="0"/>
              <a:t> </a:t>
            </a:r>
            <a:r>
              <a:rPr lang="en-US" dirty="0" err="1" smtClean="0"/>
              <a:t>juda</a:t>
            </a:r>
            <a:r>
              <a:rPr lang="en-US" dirty="0" smtClean="0"/>
              <a:t> </a:t>
            </a:r>
            <a:r>
              <a:rPr lang="en-US" dirty="0" err="1" smtClean="0"/>
              <a:t>kam</a:t>
            </a:r>
            <a:r>
              <a:rPr lang="en-US" dirty="0" smtClean="0"/>
              <a:t> </a:t>
            </a:r>
            <a:r>
              <a:rPr lang="en-US" dirty="0" err="1" smtClean="0"/>
              <a:t>yani</a:t>
            </a:r>
            <a:r>
              <a:rPr lang="en-US" dirty="0" smtClean="0"/>
              <a:t> </a:t>
            </a:r>
            <a:r>
              <a:rPr lang="en-US" dirty="0" err="1" smtClean="0"/>
              <a:t>butun</a:t>
            </a:r>
            <a:r>
              <a:rPr lang="en-US" dirty="0" smtClean="0"/>
              <a:t> </a:t>
            </a:r>
            <a:r>
              <a:rPr lang="en-US" dirty="0" err="1" smtClean="0"/>
              <a:t>viloyatning</a:t>
            </a:r>
            <a:r>
              <a:rPr lang="en-US" dirty="0" smtClean="0"/>
              <a:t> </a:t>
            </a:r>
            <a:r>
              <a:rPr lang="en-US" dirty="0" err="1" smtClean="0"/>
              <a:t>ataga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4%</a:t>
            </a:r>
            <a:r>
              <a:rPr lang="en-US" dirty="0" smtClean="0"/>
              <a:t>ni </a:t>
            </a:r>
            <a:r>
              <a:rPr lang="en-US" dirty="0" err="1" smtClean="0"/>
              <a:t>tashkil</a:t>
            </a:r>
            <a:r>
              <a:rPr lang="en-US" dirty="0" smtClean="0"/>
              <a:t> </a:t>
            </a:r>
            <a:r>
              <a:rPr lang="en-US" dirty="0" err="1" smtClean="0"/>
              <a:t>qilmoqda</a:t>
            </a:r>
            <a:endParaRPr lang="ru-RU" dirty="0"/>
          </a:p>
        </p:txBody>
      </p:sp>
      <p:sp>
        <p:nvSpPr>
          <p:cNvPr id="9" name="Oval 21">
            <a:extLst>
              <a:ext uri="{FF2B5EF4-FFF2-40B4-BE49-F238E27FC236}">
                <a16:creationId xmlns:a16="http://schemas.microsoft.com/office/drawing/2014/main" xmlns="" id="{BC21913B-3194-4744-94F1-67D6BB23866D}"/>
              </a:ext>
            </a:extLst>
          </p:cNvPr>
          <p:cNvSpPr/>
          <p:nvPr/>
        </p:nvSpPr>
        <p:spPr>
          <a:xfrm rot="20700000">
            <a:off x="10733909" y="5887871"/>
            <a:ext cx="1159361" cy="703913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401336468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s Slide Master">
  <a:themeElements>
    <a:clrScheme name="ALLPPT-221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4FC1CF"/>
      </a:accent1>
      <a:accent2>
        <a:srgbClr val="EBC149"/>
      </a:accent2>
      <a:accent3>
        <a:srgbClr val="F26122"/>
      </a:accent3>
      <a:accent4>
        <a:srgbClr val="6F1F51"/>
      </a:accent4>
      <a:accent5>
        <a:srgbClr val="2C2F45"/>
      </a:accent5>
      <a:accent6>
        <a:srgbClr val="2C2F45"/>
      </a:accent6>
      <a:hlink>
        <a:srgbClr val="0000FF"/>
      </a:hlink>
      <a:folHlink>
        <a:srgbClr val="800080"/>
      </a:folHlink>
    </a:clrScheme>
    <a:fontScheme name="ALLPPT PONTS">
      <a:majorFont>
        <a:latin typeface="Arial"/>
        <a:ea typeface="Malgun Gothic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ection Break Slide Master">
  <a:themeElements>
    <a:clrScheme name="ALLPPT-2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78C0E"/>
      </a:accent1>
      <a:accent2>
        <a:srgbClr val="F9CD3F"/>
      </a:accent2>
      <a:accent3>
        <a:srgbClr val="80BE5A"/>
      </a:accent3>
      <a:accent4>
        <a:srgbClr val="9646AA"/>
      </a:accent4>
      <a:accent5>
        <a:srgbClr val="EF4630"/>
      </a:accent5>
      <a:accent6>
        <a:srgbClr val="3F3F3F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5927</TotalTime>
  <Words>767</Words>
  <Application>Microsoft Office PowerPoint</Application>
  <PresentationFormat>Произвольный</PresentationFormat>
  <Paragraphs>152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Пользователь</cp:lastModifiedBy>
  <cp:revision>172</cp:revision>
  <dcterms:created xsi:type="dcterms:W3CDTF">2020-01-20T05:08:25Z</dcterms:created>
  <dcterms:modified xsi:type="dcterms:W3CDTF">2021-03-31T13:31:46Z</dcterms:modified>
</cp:coreProperties>
</file>